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71" r:id="rId4"/>
    <p:sldId id="270" r:id="rId5"/>
    <p:sldId id="309" r:id="rId6"/>
    <p:sldId id="259" r:id="rId7"/>
    <p:sldId id="273" r:id="rId8"/>
    <p:sldId id="275" r:id="rId9"/>
    <p:sldId id="260" r:id="rId10"/>
    <p:sldId id="274" r:id="rId11"/>
    <p:sldId id="312" r:id="rId12"/>
    <p:sldId id="281" r:id="rId13"/>
    <p:sldId id="283" r:id="rId14"/>
    <p:sldId id="276" r:id="rId15"/>
    <p:sldId id="284" r:id="rId16"/>
    <p:sldId id="305" r:id="rId17"/>
    <p:sldId id="308" r:id="rId18"/>
    <p:sldId id="277" r:id="rId19"/>
    <p:sldId id="278" r:id="rId20"/>
    <p:sldId id="261" r:id="rId21"/>
    <p:sldId id="311" r:id="rId22"/>
    <p:sldId id="298" r:id="rId23"/>
    <p:sldId id="285" r:id="rId24"/>
    <p:sldId id="286" r:id="rId25"/>
    <p:sldId id="287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7" r:id="rId34"/>
    <p:sldId id="262" r:id="rId35"/>
    <p:sldId id="301" r:id="rId36"/>
    <p:sldId id="303" r:id="rId37"/>
    <p:sldId id="263" r:id="rId38"/>
    <p:sldId id="302" r:id="rId39"/>
    <p:sldId id="310" r:id="rId40"/>
    <p:sldId id="304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8535" autoAdjust="0"/>
  </p:normalViewPr>
  <p:slideViewPr>
    <p:cSldViewPr>
      <p:cViewPr varScale="1">
        <p:scale>
          <a:sx n="107" d="100"/>
          <a:sy n="107" d="100"/>
        </p:scale>
        <p:origin x="-8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109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109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6019-1B7B-4CE9-A3AB-E24D7A78BEFD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0EC05-D5F2-418E-8E4D-D06A5D7B9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B616C-4CD7-4D4A-BE30-63812809D9FF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4C128-7C1F-41D2-A256-BBD14DA6C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733CF-2DE6-4B31-9D84-983CBD8F003B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04162-4CD6-470E-961A-B2F5C459B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EDDB-690C-4D8F-AC81-499F67CF44D9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A739E-D83C-4B13-99CC-3C604F4A8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5F552-E160-4FA0-B776-C8BB6CCDDD42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873D0-E5B1-4566-9FD8-0A19316A6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3DA30-9A4B-4F85-91D9-2037B4A32C47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710A0-D038-4475-95E2-2EA54DA92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E4C5B-903C-48DB-B8B8-FEF9A32DC2F2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F6BA5-E308-4F39-B3B1-2BF97B980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C0F9F-5D96-4E65-8BB4-CB1424C3BE62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6DEE3-7E32-4F8A-9FB2-D26E57D4A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F6733-1619-4F1C-A61C-9D4806484D97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00365-2217-4766-9345-AF0AEA971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E61FD-8DEC-42C2-BDBD-3487862F831E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BE04-1512-4B16-A848-46EF1135D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FF374-035A-4FF4-B827-748DD8D445B6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87A52-16AC-459C-A4DF-DDB64EE48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30051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2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3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4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5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6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7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8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9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0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1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2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3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4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5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006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B59F372C-26AA-49F7-B647-E2AB68F21A33}" type="datetimeFigureOut">
              <a:rPr lang="ru-RU"/>
              <a:pPr>
                <a:defRPr/>
              </a:pPr>
              <a:t>23.02.2014</a:t>
            </a:fld>
            <a:endParaRPr lang="ru-RU"/>
          </a:p>
        </p:txBody>
      </p:sp>
      <p:sp>
        <p:nvSpPr>
          <p:cNvPr id="130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586D98-F14F-41F0-9395-DD72362A2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007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4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" Type="http://schemas.openxmlformats.org/officeDocument/2006/relationships/image" Target="../media/image19.jpeg"/><Relationship Id="rId16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17" Type="http://schemas.openxmlformats.org/officeDocument/2006/relationships/image" Target="../media/image89.jpeg"/><Relationship Id="rId2" Type="http://schemas.openxmlformats.org/officeDocument/2006/relationships/image" Target="../media/image74.jpeg"/><Relationship Id="rId16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5" Type="http://schemas.openxmlformats.org/officeDocument/2006/relationships/image" Target="../media/image8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image" Target="../media/image101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12" Type="http://schemas.openxmlformats.org/officeDocument/2006/relationships/image" Target="../media/image100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388" y="354013"/>
            <a:ext cx="864076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i="1">
                <a:ea typeface="Times New Roman" pitchFamily="18" charset="0"/>
                <a:cs typeface="Arial" charset="0"/>
              </a:rPr>
              <a:t>Министерство образования и науки Республики Татарстан </a:t>
            </a:r>
          </a:p>
          <a:p>
            <a:r>
              <a:rPr lang="ru-RU" b="1" i="1">
                <a:ea typeface="Times New Roman" pitchFamily="18" charset="0"/>
                <a:cs typeface="Arial" charset="0"/>
              </a:rPr>
              <a:t>Государственное</a:t>
            </a:r>
            <a:r>
              <a:rPr lang="ru-RU">
                <a:latin typeface="Arial" charset="0"/>
                <a:ea typeface="Times New Roman" pitchFamily="18" charset="0"/>
                <a:cs typeface="Arial" charset="0"/>
              </a:rPr>
              <a:t> </a:t>
            </a:r>
            <a:r>
              <a:rPr lang="ru-RU" b="1" i="1">
                <a:ea typeface="Times New Roman" pitchFamily="18" charset="0"/>
                <a:cs typeface="Arial" charset="0"/>
              </a:rPr>
              <a:t>бюджетное образовательное учреждение для обучающихся, </a:t>
            </a:r>
          </a:p>
          <a:p>
            <a:pPr eaLnBrk="0" hangingPunct="0"/>
            <a:r>
              <a:rPr lang="ru-RU" b="1" i="1">
                <a:ea typeface="Times New Roman" pitchFamily="18" charset="0"/>
                <a:cs typeface="Arial" charset="0"/>
              </a:rPr>
              <a:t>воспитанников с ограниченными возможностями здоровья  «Мамадышская специальная (коррекционная) общеобразовательная школа-интернат </a:t>
            </a:r>
            <a:r>
              <a:rPr lang="en-US" b="1" i="1">
                <a:ea typeface="Times New Roman" pitchFamily="18" charset="0"/>
                <a:cs typeface="Arial" charset="0"/>
              </a:rPr>
              <a:t>VIII</a:t>
            </a:r>
            <a:r>
              <a:rPr lang="ru-RU" b="1" i="1">
                <a:ea typeface="Times New Roman" pitchFamily="18" charset="0"/>
                <a:cs typeface="Arial" charset="0"/>
              </a:rPr>
              <a:t> вида»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37834" y="4149100"/>
            <a:ext cx="5688700" cy="1938992"/>
          </a:xfrm>
        </p:spPr>
        <p:txBody>
          <a:bodyPr anchorCtr="0">
            <a:sp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eaLnBrk="1" hangingPunct="1">
              <a:defRPr/>
            </a:pPr>
            <a:r>
              <a:rPr lang="ru-RU" sz="4000" i="1" kern="1200" dirty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Воспитателя группы                         Чекараевой Риммы Николаевны</a:t>
            </a:r>
            <a:endParaRPr lang="ru-RU" sz="4000" kern="1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Rectangle 1"/>
          <p:cNvSpPr>
            <a:spLocks noGrp="1" noChangeArrowheads="1"/>
          </p:cNvSpPr>
          <p:nvPr>
            <p:ph type="subTitle" idx="4294967295"/>
          </p:nvPr>
        </p:nvSpPr>
        <p:spPr>
          <a:xfrm>
            <a:off x="2711450" y="1644650"/>
            <a:ext cx="6400800" cy="1219200"/>
          </a:xfrm>
        </p:spPr>
        <p:txBody>
          <a:bodyPr anchor="ctr">
            <a:spAutoFit/>
          </a:bodyPr>
          <a:lstStyle/>
          <a:p>
            <a:pPr marL="0" indent="0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sz="5400" b="1" i="1">
                <a:ea typeface="Times New Roman" pitchFamily="18" charset="0"/>
                <a:cs typeface="Arial" charset="0"/>
              </a:rPr>
              <a:t>Портфолио</a:t>
            </a:r>
            <a:endParaRPr lang="ru-RU" sz="900">
              <a:latin typeface="Arial" charset="0"/>
              <a:ea typeface="Times New Roman" pitchFamily="18" charset="0"/>
              <a:cs typeface="Arial" charset="0"/>
            </a:endParaRPr>
          </a:p>
          <a:p>
            <a:pPr marL="0" indent="0">
              <a:spcBef>
                <a:spcPct val="0"/>
              </a:spcBef>
              <a:buClrTx/>
              <a:buFontTx/>
              <a:buNone/>
              <a:defRPr/>
            </a:pPr>
            <a:endParaRPr lang="ru-RU" sz="2000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3316" name="Picture 3" descr="C:\Users\1\Desktop\SAM_12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7425" y="2565400"/>
            <a:ext cx="194468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6"/>
          <p:cNvSpPr>
            <a:spLocks noChangeArrowheads="1"/>
          </p:cNvSpPr>
          <p:nvPr/>
        </p:nvSpPr>
        <p:spPr bwMode="auto">
          <a:xfrm rot="10800000" flipV="1">
            <a:off x="0" y="6237288"/>
            <a:ext cx="914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200" b="1" i="1">
                <a:ea typeface="Times New Roman" pitchFamily="18" charset="0"/>
                <a:cs typeface="Arial" charset="0"/>
              </a:rPr>
              <a:t>г. Мамадыш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3"/>
          <p:cNvSpPr>
            <a:spLocks noChangeArrowheads="1"/>
          </p:cNvSpPr>
          <p:nvPr/>
        </p:nvSpPr>
        <p:spPr bwMode="auto">
          <a:xfrm>
            <a:off x="395288" y="404813"/>
            <a:ext cx="8280400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2010-2011-Диплом за представление своего педагогического опыта на     Всероссийском фестивале "Открытый урок". Издательский дом "Первое сентября" Москва.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2012- Диплом за участие во II Всероссийском (с международным участием) конкурсе презентаций ТопСлайд "Проектная работа по экологии"Ариадна г Шадринск.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2012- Диплом за участие во II Всероссийском (с международным участием) конкурсе презентаций ТопСлайд  "Мой опыт всем"Ариадна г. Шадринск.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2012 год - Дипломы I степени педагога, подготовившего участника республиканской выставки декоративно - прикладного творчества детей с ОВЗ "Время колокольчиков" Набережные Челны.</a:t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latin typeface="Times New Roman" pitchFamily="18" charset="0"/>
                <a:cs typeface="Times New Roman" pitchFamily="18" charset="0"/>
              </a:rPr>
              <a:t>2012 год - Диплом III степени педагога, подготовившего участника республиканской выставки декоративно-прикладного творчества детей с ОВЗ "Время колокольчиков" Набережные Челны.</a:t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latin typeface="Times New Roman" pitchFamily="18" charset="0"/>
                <a:cs typeface="Times New Roman" pitchFamily="18" charset="0"/>
              </a:rPr>
              <a:t>2013-Сертификат участника международного интернет-конкурса «Вдохновлённые детством»  Центр психолого-педагогических технологий "СО-ТВОРЕНИЕ" Россия.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2013 год - Диплом педагога подготовившего победителя Всероссийского 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творческого конкурса "В этот день, весной согретый, все цветы, улыбки Вам!»    Академии развития творчества «АРТ-талант».</a:t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ChangeArrowheads="1"/>
          </p:cNvSpPr>
          <p:nvPr/>
        </p:nvSpPr>
        <p:spPr bwMode="auto">
          <a:xfrm>
            <a:off x="611188" y="260350"/>
            <a:ext cx="808672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2013 год - Диплом педагога подготовившего победителя Всероссийского творческого конкурса "Зелёная планета!» Академии развития творчества «АРТ-талант".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2013 год - Диплом педагога подготовившего победителя Всероссийского творческого конкурса "Уши,лапы и хвосты" Академии развития творчества"АРТ-талант".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2013 год - Диплом педагога подготовившего победителя Всероссийского творческого конкурса "Светлый день Пасхи" Академии развития творчества"АРТ-талант".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2013 год - Благодарственное письмо МБУ "Мамадышский краеведческий музей" за участие в районном конкурсе"Пасхальное яйцо".</a:t>
            </a:r>
          </a:p>
          <a:p>
            <a:r>
              <a:rPr lang="ru-RU">
                <a:latin typeface="Times New Roman" pitchFamily="18" charset="0"/>
              </a:rPr>
              <a:t> 2013- Диплом за участие во II Всероссийском (с международным участием) конкурсе презентаций "ТопСлайд" "Экологическое воспитание через игровую деятельность"Ариадна г. Шадринск.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2013 год - Благодарственное письмо администрации школы за педагогическое мастерство и активное участие в мероприятиях, повышающих общественный имидж учреждения.</a:t>
            </a:r>
          </a:p>
          <a:p>
            <a:r>
              <a:rPr lang="ru-RU">
                <a:latin typeface="Times New Roman" pitchFamily="18" charset="0"/>
              </a:rPr>
              <a:t>2014-Диплом победителя IIстепени Всероссийский портал интерактивных проектов «Учитель-2013» (с международным участием)название конкурсной работы "Экологическое воспитание". Номинация "Педагог-воспитатель". </a:t>
            </a:r>
          </a:p>
          <a:p>
            <a:r>
              <a:rPr lang="ru-RU">
                <a:latin typeface="Times New Roman" pitchFamily="18" charset="0"/>
              </a:rPr>
              <a:t>2014-Диплом победителя IIстепени Всероссийский портал интерактивных проектов "Учитель-2013"(с международным участием) название конкурсной работы"Мой опыт всем". Номинация "Педагог-воспитатель".</a:t>
            </a:r>
          </a:p>
        </p:txBody>
      </p:sp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1\Desktop\маас\IMG_1080.JPG"/>
          <p:cNvPicPr>
            <a:picLocks noChangeAspect="1" noChangeArrowheads="1"/>
          </p:cNvPicPr>
          <p:nvPr/>
        </p:nvPicPr>
        <p:blipFill>
          <a:blip r:embed="rId2"/>
          <a:srcRect l="4224" r="4224"/>
          <a:stretch>
            <a:fillRect/>
          </a:stretch>
        </p:blipFill>
        <p:spPr bwMode="auto">
          <a:xfrm>
            <a:off x="468313" y="188913"/>
            <a:ext cx="15827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C:\Users\1\Desktop\маас\IMG_1104.JPG"/>
          <p:cNvPicPr>
            <a:picLocks noChangeAspect="1" noChangeArrowheads="1"/>
          </p:cNvPicPr>
          <p:nvPr/>
        </p:nvPicPr>
        <p:blipFill>
          <a:blip r:embed="rId3"/>
          <a:srcRect r="4410"/>
          <a:stretch>
            <a:fillRect/>
          </a:stretch>
        </p:blipFill>
        <p:spPr bwMode="auto">
          <a:xfrm>
            <a:off x="2484438" y="188913"/>
            <a:ext cx="15827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C:\Users\1\Desktop\маас\IMG_1106.JPG"/>
          <p:cNvPicPr>
            <a:picLocks noChangeAspect="1" noChangeArrowheads="1"/>
          </p:cNvPicPr>
          <p:nvPr/>
        </p:nvPicPr>
        <p:blipFill>
          <a:blip r:embed="rId4"/>
          <a:srcRect r="4132"/>
          <a:stretch>
            <a:fillRect/>
          </a:stretch>
        </p:blipFill>
        <p:spPr bwMode="auto">
          <a:xfrm>
            <a:off x="4427538" y="188913"/>
            <a:ext cx="16573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C:\Users\1\Desktop\маас\IMG_11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188913"/>
            <a:ext cx="17287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C:\Users\1\Desktop\маас\IMG_1103.JPG"/>
          <p:cNvPicPr>
            <a:picLocks noChangeAspect="1" noChangeArrowheads="1"/>
          </p:cNvPicPr>
          <p:nvPr/>
        </p:nvPicPr>
        <p:blipFill>
          <a:blip r:embed="rId6"/>
          <a:srcRect l="4056" r="8025"/>
          <a:stretch>
            <a:fillRect/>
          </a:stretch>
        </p:blipFill>
        <p:spPr bwMode="auto">
          <a:xfrm>
            <a:off x="468313" y="1700213"/>
            <a:ext cx="158273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 descr="C:\Users\1\Desktop\маас\IMG_1102.JPG"/>
          <p:cNvPicPr>
            <a:picLocks noChangeAspect="1" noChangeArrowheads="1"/>
          </p:cNvPicPr>
          <p:nvPr/>
        </p:nvPicPr>
        <p:blipFill>
          <a:blip r:embed="rId7"/>
          <a:srcRect t="5966" r="8725"/>
          <a:stretch>
            <a:fillRect/>
          </a:stretch>
        </p:blipFill>
        <p:spPr bwMode="auto">
          <a:xfrm>
            <a:off x="2339975" y="1773238"/>
            <a:ext cx="15113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C:\Users\1\Desktop\маас\IMG_1101.JPG"/>
          <p:cNvPicPr>
            <a:picLocks noChangeAspect="1" noChangeArrowheads="1"/>
          </p:cNvPicPr>
          <p:nvPr/>
        </p:nvPicPr>
        <p:blipFill>
          <a:blip r:embed="rId8"/>
          <a:srcRect l="4137" r="8363"/>
          <a:stretch>
            <a:fillRect/>
          </a:stretch>
        </p:blipFill>
        <p:spPr bwMode="auto">
          <a:xfrm>
            <a:off x="4356100" y="1700213"/>
            <a:ext cx="15113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" descr="C:\Users\1\Desktop\маас\IMG_1114.JPG"/>
          <p:cNvPicPr>
            <a:picLocks noChangeAspect="1" noChangeArrowheads="1"/>
          </p:cNvPicPr>
          <p:nvPr/>
        </p:nvPicPr>
        <p:blipFill>
          <a:blip r:embed="rId9"/>
          <a:srcRect l="4137"/>
          <a:stretch>
            <a:fillRect/>
          </a:stretch>
        </p:blipFill>
        <p:spPr bwMode="auto">
          <a:xfrm>
            <a:off x="6372225" y="1700213"/>
            <a:ext cx="16557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2" descr="C:\Users\1\Desktop\маас\IMG_1119.JPG"/>
          <p:cNvPicPr>
            <a:picLocks noChangeAspect="1" noChangeArrowheads="1"/>
          </p:cNvPicPr>
          <p:nvPr/>
        </p:nvPicPr>
        <p:blipFill>
          <a:blip r:embed="rId10"/>
          <a:srcRect r="4407"/>
          <a:stretch>
            <a:fillRect/>
          </a:stretch>
        </p:blipFill>
        <p:spPr bwMode="auto">
          <a:xfrm>
            <a:off x="466725" y="3141663"/>
            <a:ext cx="15843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" descr="C:\Users\1\Desktop\маас\IMG_1120.JPG"/>
          <p:cNvPicPr>
            <a:picLocks noChangeAspect="1" noChangeArrowheads="1"/>
          </p:cNvPicPr>
          <p:nvPr/>
        </p:nvPicPr>
        <p:blipFill>
          <a:blip r:embed="rId11"/>
          <a:srcRect l="4826" r="9549"/>
          <a:stretch>
            <a:fillRect/>
          </a:stretch>
        </p:blipFill>
        <p:spPr bwMode="auto">
          <a:xfrm>
            <a:off x="2700338" y="3068638"/>
            <a:ext cx="12954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" descr="C:\Users\1\Desktop\маас\IMG_1121.JPG"/>
          <p:cNvPicPr>
            <a:picLocks noChangeAspect="1" noChangeArrowheads="1"/>
          </p:cNvPicPr>
          <p:nvPr/>
        </p:nvPicPr>
        <p:blipFill>
          <a:blip r:embed="rId12"/>
          <a:srcRect r="4509"/>
          <a:stretch>
            <a:fillRect/>
          </a:stretch>
        </p:blipFill>
        <p:spPr bwMode="auto">
          <a:xfrm>
            <a:off x="4427538" y="3068638"/>
            <a:ext cx="15128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2" descr="C:\Users\1\Desktop\маас\IMG_1122.JPG"/>
          <p:cNvPicPr>
            <a:picLocks noChangeAspect="1" noChangeArrowheads="1"/>
          </p:cNvPicPr>
          <p:nvPr/>
        </p:nvPicPr>
        <p:blipFill>
          <a:blip r:embed="rId13"/>
          <a:srcRect l="4140" t="4610"/>
          <a:stretch>
            <a:fillRect/>
          </a:stretch>
        </p:blipFill>
        <p:spPr bwMode="auto">
          <a:xfrm>
            <a:off x="6443663" y="3141663"/>
            <a:ext cx="16541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2" descr="C:\Users\1\Desktop\маас\IMG_1078.JPG"/>
          <p:cNvPicPr>
            <a:picLocks noChangeAspect="1" noChangeArrowheads="1"/>
          </p:cNvPicPr>
          <p:nvPr/>
        </p:nvPicPr>
        <p:blipFill>
          <a:blip r:embed="rId14"/>
          <a:srcRect r="10033" b="4410"/>
          <a:stretch>
            <a:fillRect/>
          </a:stretch>
        </p:blipFill>
        <p:spPr bwMode="auto">
          <a:xfrm>
            <a:off x="539750" y="4941888"/>
            <a:ext cx="1295400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2" descr="C:\Users\1\Desktop\маас\IMG_1082.JPG"/>
          <p:cNvPicPr>
            <a:picLocks noChangeAspect="1" noChangeArrowheads="1"/>
          </p:cNvPicPr>
          <p:nvPr/>
        </p:nvPicPr>
        <p:blipFill>
          <a:blip r:embed="rId15"/>
          <a:srcRect t="4315" r="10442"/>
          <a:stretch>
            <a:fillRect/>
          </a:stretch>
        </p:blipFill>
        <p:spPr bwMode="auto">
          <a:xfrm>
            <a:off x="2051050" y="5013325"/>
            <a:ext cx="1225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2" descr="C:\Users\1\Desktop\маас\IMG_1069.JPG"/>
          <p:cNvPicPr>
            <a:picLocks noChangeAspect="1" noChangeArrowheads="1"/>
          </p:cNvPicPr>
          <p:nvPr/>
        </p:nvPicPr>
        <p:blipFill>
          <a:blip r:embed="rId16"/>
          <a:srcRect l="14285" r="19012"/>
          <a:stretch>
            <a:fillRect/>
          </a:stretch>
        </p:blipFill>
        <p:spPr bwMode="auto">
          <a:xfrm>
            <a:off x="3708400" y="5013325"/>
            <a:ext cx="10080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Picture 2" descr="C:\Users\1\Desktop\маас\IMG_1085.JPG"/>
          <p:cNvPicPr>
            <a:picLocks noChangeAspect="1" noChangeArrowheads="1"/>
          </p:cNvPicPr>
          <p:nvPr/>
        </p:nvPicPr>
        <p:blipFill>
          <a:blip r:embed="rId17"/>
          <a:srcRect l="5226" r="10452"/>
          <a:stretch>
            <a:fillRect/>
          </a:stretch>
        </p:blipFill>
        <p:spPr bwMode="auto">
          <a:xfrm>
            <a:off x="5148263" y="4941888"/>
            <a:ext cx="11525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2" descr="C:\Users\1\Desktop\маас\IMG_1087.JPG"/>
          <p:cNvPicPr>
            <a:picLocks noChangeAspect="1" noChangeArrowheads="1"/>
          </p:cNvPicPr>
          <p:nvPr/>
        </p:nvPicPr>
        <p:blipFill>
          <a:blip r:embed="rId18"/>
          <a:srcRect l="4315" r="8629"/>
          <a:stretch>
            <a:fillRect/>
          </a:stretch>
        </p:blipFill>
        <p:spPr bwMode="auto">
          <a:xfrm>
            <a:off x="6659563" y="4941888"/>
            <a:ext cx="14414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1\Desktop\маас\IMG_1112.JPG"/>
          <p:cNvPicPr>
            <a:picLocks noChangeAspect="1" noChangeArrowheads="1"/>
          </p:cNvPicPr>
          <p:nvPr/>
        </p:nvPicPr>
        <p:blipFill>
          <a:blip r:embed="rId2"/>
          <a:srcRect t="4509" b="9119"/>
          <a:stretch>
            <a:fillRect/>
          </a:stretch>
        </p:blipFill>
        <p:spPr bwMode="auto">
          <a:xfrm>
            <a:off x="395288" y="4868863"/>
            <a:ext cx="2016125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C:\Users\1\Desktop\маас\IMG_1116.JPG"/>
          <p:cNvPicPr>
            <a:picLocks noChangeAspect="1" noChangeArrowheads="1"/>
          </p:cNvPicPr>
          <p:nvPr/>
        </p:nvPicPr>
        <p:blipFill>
          <a:blip r:embed="rId3"/>
          <a:srcRect r="8356"/>
          <a:stretch>
            <a:fillRect/>
          </a:stretch>
        </p:blipFill>
        <p:spPr bwMode="auto">
          <a:xfrm>
            <a:off x="395288" y="2708275"/>
            <a:ext cx="15843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C:\Users\1\Desktop\маас\IMG_11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2708275"/>
            <a:ext cx="1944687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C:\Users\1\Desktop\маас\IMG_1118.JPG"/>
          <p:cNvPicPr>
            <a:picLocks noChangeAspect="1" noChangeArrowheads="1"/>
          </p:cNvPicPr>
          <p:nvPr/>
        </p:nvPicPr>
        <p:blipFill>
          <a:blip r:embed="rId5"/>
          <a:srcRect r="7718"/>
          <a:stretch>
            <a:fillRect/>
          </a:stretch>
        </p:blipFill>
        <p:spPr bwMode="auto">
          <a:xfrm>
            <a:off x="2700338" y="4724400"/>
            <a:ext cx="17272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C:\Users\1\Desktop\маас\IMG_1124.JPG"/>
          <p:cNvPicPr>
            <a:picLocks noChangeAspect="1" noChangeArrowheads="1"/>
          </p:cNvPicPr>
          <p:nvPr/>
        </p:nvPicPr>
        <p:blipFill>
          <a:blip r:embed="rId6"/>
          <a:srcRect r="8725"/>
          <a:stretch>
            <a:fillRect/>
          </a:stretch>
        </p:blipFill>
        <p:spPr bwMode="auto">
          <a:xfrm>
            <a:off x="6948488" y="4724400"/>
            <a:ext cx="15113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" descr="C:\Users\1\Desktop\маас\IMG_1125.JPG"/>
          <p:cNvPicPr>
            <a:picLocks noChangeAspect="1" noChangeArrowheads="1"/>
          </p:cNvPicPr>
          <p:nvPr/>
        </p:nvPicPr>
        <p:blipFill>
          <a:blip r:embed="rId7"/>
          <a:srcRect r="4132"/>
          <a:stretch>
            <a:fillRect/>
          </a:stretch>
        </p:blipFill>
        <p:spPr bwMode="auto">
          <a:xfrm>
            <a:off x="4859338" y="4724400"/>
            <a:ext cx="165735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2" descr="C:\Users\1\Desktop\маас\IMG_1123.JPG"/>
          <p:cNvPicPr>
            <a:picLocks noChangeAspect="1" noChangeArrowheads="1"/>
          </p:cNvPicPr>
          <p:nvPr/>
        </p:nvPicPr>
        <p:blipFill>
          <a:blip r:embed="rId8"/>
          <a:srcRect r="11993"/>
          <a:stretch>
            <a:fillRect/>
          </a:stretch>
        </p:blipFill>
        <p:spPr bwMode="auto">
          <a:xfrm>
            <a:off x="4859338" y="2708275"/>
            <a:ext cx="16541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" descr="C:\Users\1\Desktop\маас\IMG_111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48488" y="2716213"/>
            <a:ext cx="1871662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2" descr="C:\Users\1\Desktop\маас\IMG_1113.JPG"/>
          <p:cNvPicPr>
            <a:picLocks noChangeAspect="1" noChangeArrowheads="1"/>
          </p:cNvPicPr>
          <p:nvPr/>
        </p:nvPicPr>
        <p:blipFill>
          <a:blip r:embed="rId10"/>
          <a:srcRect l="3497" t="14978" r="10266" b="10022"/>
          <a:stretch>
            <a:fillRect/>
          </a:stretch>
        </p:blipFill>
        <p:spPr bwMode="auto">
          <a:xfrm>
            <a:off x="323850" y="692150"/>
            <a:ext cx="2376488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2" descr="C:\Users\1\Desktop\маас\IMG_111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19475" y="549275"/>
            <a:ext cx="20891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2" descr="C:\Users\1\Desktop\маас\IMG_1108.JPG"/>
          <p:cNvPicPr>
            <a:picLocks noChangeAspect="1" noChangeArrowheads="1"/>
          </p:cNvPicPr>
          <p:nvPr/>
        </p:nvPicPr>
        <p:blipFill>
          <a:blip r:embed="rId12"/>
          <a:srcRect t="4727" b="9454"/>
          <a:stretch>
            <a:fillRect/>
          </a:stretch>
        </p:blipFill>
        <p:spPr bwMode="auto">
          <a:xfrm>
            <a:off x="6084888" y="692150"/>
            <a:ext cx="2159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3"/>
          <p:cNvSpPr>
            <a:spLocks noChangeArrowheads="1"/>
          </p:cNvSpPr>
          <p:nvPr/>
        </p:nvSpPr>
        <p:spPr bwMode="auto">
          <a:xfrm>
            <a:off x="684213" y="2349500"/>
            <a:ext cx="784701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ea typeface="Times New Roman" pitchFamily="18" charset="0"/>
                <a:cs typeface="Arial" charset="0"/>
              </a:rPr>
              <a:t>Учебно-методическая деятельность</a:t>
            </a:r>
            <a:endParaRPr lang="ru-RU" sz="4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Самообразовательная  работа  над  темой</a:t>
            </a:r>
            <a:r>
              <a:rPr lang="ru-RU" b="1" i="1">
                <a:latin typeface="Times New Roman" pitchFamily="18" charset="0"/>
                <a:ea typeface="Times New Roman" pitchFamily="18" charset="0"/>
                <a:cs typeface="Arial" charset="0"/>
              </a:rPr>
              <a:t>: </a:t>
            </a:r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Формирование нравственных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качеств.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Общешкольная  тема: </a:t>
            </a:r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Социализация  детей с  ограниченными  возможностями  здоровья  через  совершенствование  системы  реабилитационно-оздоровительных  и  коррекционно-развивающих  мероприятий.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 i="1">
                <a:latin typeface="Times New Roman" pitchFamily="18" charset="0"/>
                <a:ea typeface="Times New Roman" pitchFamily="18" charset="0"/>
                <a:cs typeface="Arial" charset="0"/>
              </a:rPr>
              <a:t>Период  работы  над темой  5 лет.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 i="1">
                <a:latin typeface="Times New Roman" pitchFamily="18" charset="0"/>
                <a:ea typeface="Times New Roman" pitchFamily="18" charset="0"/>
                <a:cs typeface="Arial" charset="0"/>
              </a:rPr>
              <a:t>Цели  и  задачи  самообразования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 i="1" u="sng">
                <a:latin typeface="Times New Roman" pitchFamily="18" charset="0"/>
                <a:ea typeface="Times New Roman" pitchFamily="18" charset="0"/>
                <a:cs typeface="Arial" charset="0"/>
              </a:rPr>
              <a:t>Цели</a:t>
            </a:r>
            <a:r>
              <a:rPr lang="ru-RU" b="1" i="1">
                <a:latin typeface="Times New Roman" pitchFamily="18" charset="0"/>
                <a:ea typeface="Times New Roman" pitchFamily="18" charset="0"/>
                <a:cs typeface="Arial" charset="0"/>
              </a:rPr>
              <a:t>: 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создание  благоприятных  и  щадящих  условий  для  обучения, воспитания  и развития  детей  с  ограниченными  возможностями  через  наличие современных направлений педагогических  технологий по сплочению детского коллектива и воспитанию экологической культуры поведения каждого ребёнка.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 i="1" u="sng">
                <a:latin typeface="Times New Roman" pitchFamily="18" charset="0"/>
                <a:ea typeface="Times New Roman" pitchFamily="18" charset="0"/>
                <a:cs typeface="Arial" charset="0"/>
              </a:rPr>
              <a:t>Задачи:</a:t>
            </a:r>
            <a:r>
              <a:rPr lang="ru-RU" b="1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1.Внедрять новые педагогические технологии в практику  воспитания экологической культуры 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2.Использование индивидуального дифференцированного подхода к каждому воспитаннику.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3.Изучение  и   развития  способностей  общения    с  окружающим миром  у  учащихся  с  нарушениями интеллектуального  развития.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4.Воспитание  положительного  отношения  к занятиям, мероприятиям, экскурсиям, экологическим десантам.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5.Комплексное  воздействие  на  воспитанников  с  целью коррекции  мышления ,речи, памяти, восприятия, через здоровье </a:t>
            </a:r>
            <a:r>
              <a:rPr lang="en-US" i="1">
                <a:latin typeface="Times New Roman" pitchFamily="18" charset="0"/>
                <a:ea typeface="Times New Roman" pitchFamily="18" charset="0"/>
                <a:cs typeface="Arial" charset="0"/>
              </a:rPr>
              <a:t>c</a:t>
            </a:r>
            <a:r>
              <a:rPr lang="ru-RU" i="1">
                <a:latin typeface="Times New Roman" pitchFamily="18" charset="0"/>
                <a:ea typeface="Times New Roman" pitchFamily="18" charset="0"/>
                <a:cs typeface="Arial" charset="0"/>
              </a:rPr>
              <a:t>берегающее   обучение и нравственное  воспитание.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2"/>
          <p:cNvSpPr>
            <a:spLocks noChangeArrowheads="1"/>
          </p:cNvSpPr>
          <p:nvPr/>
        </p:nvSpPr>
        <p:spPr bwMode="auto">
          <a:xfrm>
            <a:off x="0" y="765175"/>
            <a:ext cx="91440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Arial" charset="0"/>
                <a:ea typeface="Times New Roman" pitchFamily="18" charset="0"/>
                <a:cs typeface="Arial" charset="0"/>
              </a:rPr>
              <a:t>Нравственное воспитание через экологическое культуру воспитание.</a:t>
            </a:r>
          </a:p>
          <a:p>
            <a:pPr eaLnBrk="0" hangingPunct="0"/>
            <a:r>
              <a:rPr lang="ru-RU" sz="2000">
                <a:latin typeface="Arial" charset="0"/>
                <a:ea typeface="Times New Roman" pitchFamily="18" charset="0"/>
                <a:cs typeface="Arial" charset="0"/>
              </a:rPr>
              <a:t>   </a:t>
            </a:r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В районной газете опубликованы статьи «Экологические находки» ноябрь 2009 года , «Экологическая экскурсия»  март 2010 года , 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«Серебристое журчание Белого ключа»  апрель 2010 года . 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В конце года провели итоговое занятие «Путешествие по стране 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экологии»,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«Путешествие в страну здоровья» , «Мы и природа» , «Поле чудес» , «Как узнать зиму ?» , выставка рисунков ,творческая работа детей,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поделки из природного матерела, экскурсии ,посещение библиотеки,</a:t>
            </a:r>
          </a:p>
          <a:p>
            <a:pPr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музея,  работа в угольке природы. Экологическое воспитание очень тесно связано с нравственным  воспитанием  – это воспитание человечности, доброты, милосердие,  ответственного отношения к природе, людям, которые живут рядом. Большую часть в экологическом воспитании мы отводили сообщением важных информаций района, изготовили  тематические альбомы, просматривали слайды, видеофильмы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8459788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Воспитывали бережное отношение ко всему живому, национальной гордости за свою страну, беседы: «Красота родного края», «Осенние явление в жизни растений», «Лес и мы», «Природа наш дом», «Лесная газета», «Зимние явление», «Белая книга зимы», «Нас зовет весенний лес», «Родники нашего края», «Изгелэр чишмэсе», «Золотой луг», «Я и окружающий мир», «Мир и природа».</a:t>
            </a:r>
          </a:p>
          <a:p>
            <a:pPr indent="450850"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 Совместно с библиотекой проводились  занятия и мероприятие, «Вода – волшебница», «Чистый родник души», «правила поведения в природе» районное мероприятие  «Волшебные  лапти», «Письмо зеленому другу», «Самая чистая радость – радость природы», «Мастер-класс», «Культура поведение», «Формирование экологической культуры через нравственное воспитание».</a:t>
            </a:r>
          </a:p>
          <a:p>
            <a:pPr indent="450850"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  игры: «Вокруг нас вода», «Как вести себя в окружающем мире», «Лисички хлеб», «Мир и природа», «Птицы летите весну принесите», «Эстафета насекомых».</a:t>
            </a:r>
          </a:p>
          <a:p>
            <a:pPr indent="450850"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 акции: «Добра и согласия между человеком и природой», «Посади дерево», «Подари цветок другу», «Не проходи мимо».</a:t>
            </a:r>
          </a:p>
          <a:p>
            <a:pPr indent="450850"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Экскурсии к родникам города: «Белый родник», «Изгелэк чишмэсе», «Ошма чишмэсе», «Средние Кирмини».</a:t>
            </a:r>
          </a:p>
          <a:p>
            <a:pPr indent="450850" eaLnBrk="0" hangingPunct="0"/>
            <a:r>
              <a:rPr lang="ru-RU">
                <a:latin typeface="Times New Roman" pitchFamily="18" charset="0"/>
                <a:ea typeface="Times New Roman" pitchFamily="18" charset="0"/>
                <a:cs typeface="Arial" charset="0"/>
              </a:rPr>
              <a:t>                      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0" y="16573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МБУ «Информационно-методический центр»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исполнительного комитета Мамадышского муниципального района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Республика Татарстан.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ГБС(К)ОУ "Мамадышская специальная (коррекционная)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общеобразовательная школа-интернат VIII вида"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город Мамадыш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000" b="1">
                <a:latin typeface="Arial" charset="0"/>
                <a:ea typeface="Times New Roman" pitchFamily="18" charset="0"/>
                <a:cs typeface="Arial" charset="0"/>
              </a:rPr>
              <a:t>Образовательный  проект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30722" name="WordArt 1"/>
          <p:cNvSpPr>
            <a:spLocks noChangeArrowheads="1" noChangeShapeType="1" noTextEdit="1"/>
          </p:cNvSpPr>
          <p:nvPr/>
        </p:nvSpPr>
        <p:spPr bwMode="auto">
          <a:xfrm>
            <a:off x="539750" y="331788"/>
            <a:ext cx="4895850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845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B050"/>
                    </a:gs>
                  </a:gsLst>
                  <a:lin ang="5400000" scaled="1"/>
                </a:gradFill>
                <a:latin typeface="Impact"/>
              </a:rPr>
              <a:t>"Чистый родник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B050"/>
                    </a:gs>
                  </a:gsLst>
                  <a:lin ang="5400000" scaled="1"/>
                </a:gradFill>
                <a:latin typeface="Impact"/>
              </a:rPr>
              <a:t>души"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3141663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i="1">
                <a:latin typeface="Arial" charset="0"/>
                <a:ea typeface="Times New Roman" pitchFamily="18" charset="0"/>
                <a:cs typeface="Arial" charset="0"/>
              </a:rPr>
              <a:t>Из опыта работы воспитателей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 i="1">
                <a:latin typeface="Arial" charset="0"/>
                <a:ea typeface="Times New Roman" pitchFamily="18" charset="0"/>
                <a:cs typeface="Arial" charset="0"/>
              </a:rPr>
              <a:t>Г. Г.Ахметовой, Р. Н.Чекараевой 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г.Мамадыш  2012г.</a:t>
            </a: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Печатается  по  решению  методического  совета  МБУ 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500438"/>
            <a:ext cx="251936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331788"/>
            <a:ext cx="24479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C:\Users\1\Desktop\6б фото\SAM_07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149725"/>
            <a:ext cx="2808287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C:\Users\1\Desktop\P10507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4149725"/>
            <a:ext cx="29527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9245" name="Object 29"/>
          <p:cNvGraphicFramePr>
            <a:graphicFrameLocks/>
          </p:cNvGraphicFramePr>
          <p:nvPr/>
        </p:nvGraphicFramePr>
        <p:xfrm>
          <a:off x="323850" y="188913"/>
          <a:ext cx="3527425" cy="3209925"/>
        </p:xfrm>
        <a:graphic>
          <a:graphicData uri="http://schemas.openxmlformats.org/presentationml/2006/ole">
            <p:oleObj spid="_x0000_s9245" name="Worksheet" r:id="rId3" imgW="5505165" imgH="3206774" progId="Excel.Sheet.8">
              <p:embed/>
            </p:oleObj>
          </a:graphicData>
        </a:graphic>
      </p:graphicFrame>
      <p:sp>
        <p:nvSpPr>
          <p:cNvPr id="9249" name="Rectangle 3"/>
          <p:cNvSpPr>
            <a:spLocks noChangeArrowheads="1"/>
          </p:cNvSpPr>
          <p:nvPr/>
        </p:nvSpPr>
        <p:spPr bwMode="auto">
          <a:xfrm>
            <a:off x="0" y="3762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9250" name="Прямоугольник 6"/>
          <p:cNvSpPr>
            <a:spLocks noChangeArrowheads="1"/>
          </p:cNvSpPr>
          <p:nvPr/>
        </p:nvSpPr>
        <p:spPr bwMode="auto">
          <a:xfrm>
            <a:off x="323850" y="3500438"/>
            <a:ext cx="43195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imes New Roman" pitchFamily="18" charset="0"/>
              </a:rPr>
              <a:t>В результате реализации  образовательного  проекта  «Чистый родник души»  дети узнали о жизни растений и животных, явлениях живой и неживой природы, научились использовать разные орудия труда, вести здоровый образ жизни, соблюдать правила поведения в общественных местах и в школе, вести диалог, беседу, избегать конфликтов, помогать слабым, взрослым и пожилым людям.  </a:t>
            </a:r>
          </a:p>
        </p:txBody>
      </p:sp>
      <p:sp>
        <p:nvSpPr>
          <p:cNvPr id="9251" name="Rectangle 4"/>
          <p:cNvSpPr>
            <a:spLocks noChangeArrowheads="1"/>
          </p:cNvSpPr>
          <p:nvPr/>
        </p:nvSpPr>
        <p:spPr bwMode="auto">
          <a:xfrm>
            <a:off x="4140200" y="-61913"/>
            <a:ext cx="45370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/>
            <a:r>
              <a:rPr lang="ru-RU" sz="1600">
                <a:latin typeface="Arial" charset="0"/>
                <a:ea typeface="Times New Roman" pitchFamily="18" charset="0"/>
                <a:cs typeface="Arial" charset="0"/>
              </a:rPr>
              <a:t>Проведённый анализ ответов </a:t>
            </a:r>
            <a:r>
              <a:rPr lang="ru-RU" sz="1600" i="1">
                <a:latin typeface="Arial" charset="0"/>
                <a:ea typeface="Times New Roman" pitchFamily="18" charset="0"/>
                <a:cs typeface="Arial" charset="0"/>
              </a:rPr>
              <a:t>в начале реализации  проекта</a:t>
            </a:r>
            <a:r>
              <a:rPr lang="ru-RU" sz="1600">
                <a:latin typeface="Arial" charset="0"/>
                <a:ea typeface="Times New Roman" pitchFamily="18" charset="0"/>
                <a:cs typeface="Arial" charset="0"/>
              </a:rPr>
              <a:t> показал следующие данные: из 16 воспитанников  44 % - учащиеся с высоким уровнем, 31 % - со средним, 25 % - с низким уровнем знаний окружающего мира и экологии родного края.</a:t>
            </a:r>
          </a:p>
          <a:p>
            <a:pPr indent="342900" eaLnBrk="0" hangingPunct="0"/>
            <a:r>
              <a:rPr lang="ru-RU" sz="1600">
                <a:latin typeface="Arial" charset="0"/>
                <a:ea typeface="Times New Roman" pitchFamily="18" charset="0"/>
                <a:cs typeface="Arial" charset="0"/>
              </a:rPr>
              <a:t>Ожидаемые результаты повторного проведения серии диагностических методик, учитывая проводимый промежуточный мониторинг, должны составить: 52 % - учащиеся с высоким уровнем, 42 % - со средним, 6 % - с низким уровнем</a:t>
            </a:r>
          </a:p>
        </p:txBody>
      </p:sp>
      <p:sp>
        <p:nvSpPr>
          <p:cNvPr id="925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9246" name="Object 30"/>
          <p:cNvGraphicFramePr>
            <a:graphicFrameLocks noChangeAspect="1"/>
          </p:cNvGraphicFramePr>
          <p:nvPr/>
        </p:nvGraphicFramePr>
        <p:xfrm>
          <a:off x="4643438" y="2852738"/>
          <a:ext cx="3168650" cy="1828800"/>
        </p:xfrm>
        <a:graphic>
          <a:graphicData uri="http://schemas.openxmlformats.org/presentationml/2006/ole">
            <p:oleObj spid="_x0000_s9246" name="Диаграмма" r:id="rId4" imgW="2743200" imgH="1828868" progId="MSGraph.Chart.8">
              <p:embed/>
            </p:oleObj>
          </a:graphicData>
        </a:graphic>
      </p:graphicFrame>
      <p:sp>
        <p:nvSpPr>
          <p:cNvPr id="925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9247" name="Object 31"/>
          <p:cNvGraphicFramePr>
            <a:graphicFrameLocks noChangeAspect="1"/>
          </p:cNvGraphicFramePr>
          <p:nvPr/>
        </p:nvGraphicFramePr>
        <p:xfrm>
          <a:off x="5724525" y="4724400"/>
          <a:ext cx="3103563" cy="1828800"/>
        </p:xfrm>
        <a:graphic>
          <a:graphicData uri="http://schemas.openxmlformats.org/presentationml/2006/ole">
            <p:oleObj spid="_x0000_s9247" name="Диаграмма" r:id="rId5" imgW="2743200" imgH="1828868" progId="MSGraph.Chart.8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79388" y="636588"/>
            <a:ext cx="849788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ea typeface="Times New Roman" pitchFamily="18" charset="0"/>
                <a:cs typeface="Arial" charset="0"/>
              </a:rPr>
              <a:t>Содержание  портфолио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 </a:t>
            </a:r>
            <a:r>
              <a:rPr lang="en-US" sz="2400" b="1" i="1">
                <a:ea typeface="Times New Roman" pitchFamily="18" charset="0"/>
                <a:cs typeface="Arial" charset="0"/>
              </a:rPr>
              <a:t>I</a:t>
            </a:r>
            <a:r>
              <a:rPr lang="ru-RU" sz="2400" b="1" i="1">
                <a:ea typeface="Times New Roman" pitchFamily="18" charset="0"/>
                <a:cs typeface="Arial" charset="0"/>
              </a:rPr>
              <a:t>   Общие сведения о воспитателе…………………………</a:t>
            </a:r>
            <a:r>
              <a:rPr lang="en-US" sz="2400" b="1" i="1">
                <a:ea typeface="Times New Roman" pitchFamily="18" charset="0"/>
                <a:cs typeface="Arial" charset="0"/>
              </a:rPr>
              <a:t>.3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</a:t>
            </a:r>
            <a:r>
              <a:rPr lang="en-US" sz="2400" b="1" i="1">
                <a:ea typeface="Times New Roman" pitchFamily="18" charset="0"/>
                <a:cs typeface="Arial" charset="0"/>
              </a:rPr>
              <a:t>II</a:t>
            </a:r>
            <a:r>
              <a:rPr lang="ru-RU" sz="2400" b="1" i="1">
                <a:ea typeface="Times New Roman" pitchFamily="18" charset="0"/>
                <a:cs typeface="Arial" charset="0"/>
              </a:rPr>
              <a:t>  Нормативно-правовые документы……………………</a:t>
            </a:r>
            <a:r>
              <a:rPr lang="en-US" sz="2400" b="1" i="1">
                <a:ea typeface="Times New Roman" pitchFamily="18" charset="0"/>
                <a:cs typeface="Arial" charset="0"/>
              </a:rPr>
              <a:t>…6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</a:t>
            </a:r>
            <a:r>
              <a:rPr lang="en-US" sz="2400" b="1" i="1">
                <a:ea typeface="Times New Roman" pitchFamily="18" charset="0"/>
                <a:cs typeface="Arial" charset="0"/>
              </a:rPr>
              <a:t>III</a:t>
            </a:r>
            <a:r>
              <a:rPr lang="ru-RU" sz="2400" b="1" i="1">
                <a:ea typeface="Times New Roman" pitchFamily="18" charset="0"/>
                <a:cs typeface="Arial" charset="0"/>
              </a:rPr>
              <a:t>  Результаты педагогической деятельности………</a:t>
            </a:r>
            <a:r>
              <a:rPr lang="en-US" sz="2400" b="1" i="1">
                <a:ea typeface="Times New Roman" pitchFamily="18" charset="0"/>
                <a:cs typeface="Arial" charset="0"/>
              </a:rPr>
              <a:t>.</a:t>
            </a:r>
            <a:r>
              <a:rPr lang="ru-RU" sz="2400" b="1" i="1">
                <a:ea typeface="Times New Roman" pitchFamily="18" charset="0"/>
                <a:cs typeface="Arial" charset="0"/>
              </a:rPr>
              <a:t>…</a:t>
            </a:r>
            <a:r>
              <a:rPr lang="en-US" sz="2400" b="1" i="1">
                <a:ea typeface="Times New Roman" pitchFamily="18" charset="0"/>
                <a:cs typeface="Arial" charset="0"/>
              </a:rPr>
              <a:t>..9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</a:t>
            </a:r>
            <a:r>
              <a:rPr lang="en-US" sz="2400" b="1" i="1">
                <a:ea typeface="Times New Roman" pitchFamily="18" charset="0"/>
                <a:cs typeface="Arial" charset="0"/>
              </a:rPr>
              <a:t>IV</a:t>
            </a:r>
            <a:r>
              <a:rPr lang="ru-RU" sz="2400" b="1" i="1">
                <a:ea typeface="Times New Roman" pitchFamily="18" charset="0"/>
                <a:cs typeface="Arial" charset="0"/>
              </a:rPr>
              <a:t>  Учебно-методическая деятельность………………….</a:t>
            </a:r>
            <a:r>
              <a:rPr lang="en-US" sz="2400" b="1" i="1">
                <a:ea typeface="Times New Roman" pitchFamily="18" charset="0"/>
                <a:cs typeface="Arial" charset="0"/>
              </a:rPr>
              <a:t>14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</a:t>
            </a:r>
            <a:r>
              <a:rPr lang="en-US" sz="2400" b="1" i="1">
                <a:ea typeface="Times New Roman" pitchFamily="18" charset="0"/>
                <a:cs typeface="Arial" charset="0"/>
              </a:rPr>
              <a:t>V</a:t>
            </a:r>
            <a:r>
              <a:rPr lang="ru-RU" sz="2400" b="1" i="1">
                <a:ea typeface="Times New Roman" pitchFamily="18" charset="0"/>
                <a:cs typeface="Arial" charset="0"/>
              </a:rPr>
              <a:t>   Внеурочная деятельность………………………………</a:t>
            </a:r>
            <a:r>
              <a:rPr lang="en-US" sz="2400" b="1" i="1">
                <a:ea typeface="Times New Roman" pitchFamily="18" charset="0"/>
                <a:cs typeface="Arial" charset="0"/>
              </a:rPr>
              <a:t>20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i="1">
                <a:ea typeface="Times New Roman" pitchFamily="18" charset="0"/>
                <a:cs typeface="Arial" charset="0"/>
              </a:rPr>
              <a:t> </a:t>
            </a:r>
            <a:r>
              <a:rPr lang="en-US" sz="2400" b="1" i="1">
                <a:ea typeface="Times New Roman" pitchFamily="18" charset="0"/>
                <a:cs typeface="Arial" charset="0"/>
              </a:rPr>
              <a:t>VI</a:t>
            </a:r>
            <a:r>
              <a:rPr lang="ru-RU" sz="2400" b="1" i="1">
                <a:ea typeface="Times New Roman" pitchFamily="18" charset="0"/>
                <a:cs typeface="Arial" charset="0"/>
              </a:rPr>
              <a:t>  Достижения…………………………………………</a:t>
            </a:r>
            <a:r>
              <a:rPr lang="en-US" sz="2400" b="1" i="1">
                <a:ea typeface="Times New Roman" pitchFamily="18" charset="0"/>
                <a:cs typeface="Arial" charset="0"/>
              </a:rPr>
              <a:t>...</a:t>
            </a:r>
            <a:r>
              <a:rPr lang="ru-RU" sz="2400" b="1" i="1">
                <a:ea typeface="Times New Roman" pitchFamily="18" charset="0"/>
                <a:cs typeface="Arial" charset="0"/>
              </a:rPr>
              <a:t>…</a:t>
            </a:r>
            <a:r>
              <a:rPr lang="en-US" sz="2400" b="1" i="1">
                <a:ea typeface="Times New Roman" pitchFamily="18" charset="0"/>
                <a:cs typeface="Arial" charset="0"/>
              </a:rPr>
              <a:t>33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16013" y="1989138"/>
            <a:ext cx="7019925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i="1">
                <a:ea typeface="Times New Roman" pitchFamily="18" charset="0"/>
                <a:cs typeface="Arial" charset="0"/>
              </a:rPr>
              <a:t>Внеурочная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 sz="4800" b="1" i="1">
                <a:ea typeface="Times New Roman" pitchFamily="18" charset="0"/>
                <a:cs typeface="Arial" charset="0"/>
              </a:rPr>
              <a:t>деятельность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mtClean="0">
                <a:effectLst/>
              </a:rPr>
              <a:t>Творческая мастерская </a:t>
            </a:r>
          </a:p>
        </p:txBody>
      </p:sp>
      <p:pic>
        <p:nvPicPr>
          <p:cNvPr id="34818" name="Содержимое 5" descr="SAM_07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981075"/>
            <a:ext cx="2592388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C:\Users\1\Desktop\Осенняя радость Чекараева Римма Николаев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860800"/>
            <a:ext cx="2133600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C:\Users\1\Desktop\Подарки осени Чекараева Римма Николаев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3789363"/>
            <a:ext cx="2252662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 descr="C:\Users\dns\Desktop\пластиковая ложка\DSCN12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4868863"/>
            <a:ext cx="26638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2" descr="C:\Users\Воспитатель\Desktop\SAM_10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068638"/>
            <a:ext cx="21224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3" descr="C:\Users\Воспитатель\Desktop\SAM_102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9975" y="3141663"/>
            <a:ext cx="2089150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2" descr="C:\Users\Воспитатель\Desktop\SAM_100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998538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3" descr="C:\Users\Воспитатель\Desktop\SAM_102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825" y="981075"/>
            <a:ext cx="24479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47688" y="1844675"/>
            <a:ext cx="7570787" cy="3527425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mtClean="0"/>
              <a:t>Мероприятие  «Экологическая сказка .Лес»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mtClean="0"/>
              <a:t>(кукольный  кинотеатр)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mtClean="0"/>
              <a:t>   </a:t>
            </a:r>
          </a:p>
          <a:p>
            <a:pPr marL="0" indent="0" algn="ctr" eaLnBrk="1" hangingPunct="1">
              <a:buFontTx/>
              <a:buNone/>
              <a:defRPr/>
            </a:pPr>
            <a:endParaRPr lang="ru-RU" smtClean="0"/>
          </a:p>
        </p:txBody>
      </p:sp>
      <p:pic>
        <p:nvPicPr>
          <p:cNvPr id="35842" name="Picture 3" descr="C:\Users\1\Desktop\SAM_1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716338"/>
            <a:ext cx="36004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4" descr="C:\Users\1\Desktop\SAM_13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716338"/>
            <a:ext cx="3995737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85725"/>
            <a:ext cx="8677275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Тема: Экологическая сказка «Лес».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Цель ; углубить и обобщить представления о лете о жизнедеятельности растений и животных в природе.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Оборудование: дидактический материал, слайды, кукольный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кино - театр, презентации, рисунки.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Сказка предназначена для учащихся 5-6 классов.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Действующие лица: ведущий,2- зайца, 2-белки, Сойка, 2- дятла, Кукушка,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3- бобра, Мухомор, Сплюшка, Медведь, 2- школьника.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Картина первая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Ведущий: На поляне как – то раз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Спорили зайчата.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Кто важней в лесу –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Зайцы или медвежата?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заяц.     Мы живём в лесу давно,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А медведи только лето.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2-й заяц.   Что медведи делают в лесу?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Ищут рыжую лису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И малину в чаще.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Ведущий: Вдруг раздался голос с веток.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1-я белка. Нет, малина – наша!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Ведущий: То бельчата в спор вступили: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Скучно им на ветках.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2-я белка. Всё в лесу: малина,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Шишки и орешки –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Нам нужны для быстроты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И прыжков на ветки.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Сойка.       Нет, орехи – наши!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уга,</a:t>
            </a:r>
          </a:p>
        </p:txBody>
      </p:sp>
      <p:pic>
        <p:nvPicPr>
          <p:cNvPr id="36866" name="Picture 2" descr="C:\Users\1\Desktop\SAM_13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888" y="1916113"/>
            <a:ext cx="5292725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Ведущий: Это сойка прилетела.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А затем и дятлы.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дятел. Мы важнее всех в лесу!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Санитары мы в лесу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И строители жилплощади.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дятел.  Мы полезны лесу.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Всех вреднее здесь у нас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Пестрая кукушка: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Мать плохая, знают все, да и попрыгушка.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Кукушка. Это я вреднее всех?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Да, птенцов бросаю!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Это я не отрицаю.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Но скажите мне, зверята,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Кто спасает лес все лето,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Избавляя дуб с осиной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От мохнатых гусениц?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Дятлы? Нет!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Сойка? Той орехи надо!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Белкам  – шишки,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Зайцы вовсе всю кору объели,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А медведи обнаглели: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Всю малину съели.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Ведущий. Вдруг раздался голос снизу.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Все в лесу важны.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Белки, мыши и олени,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Дуб, осина и рябина,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Клёст и бурундук,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Мухомор, паук и мошка –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Каждый важен в жизни нашей.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Мы зависим друг от дру</a:t>
            </a:r>
            <a:endParaRPr lang="ru-RU" sz="1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37890" name="Picture 2" descr="C:\Users\1\Desktop\SAM_13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1989138"/>
            <a:ext cx="493236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-87313"/>
            <a:ext cx="9144000" cy="612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Жить не можем друг без друга.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Если кто – ни будь из вас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Лес покинет, иль исчезнет,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То в сообществе у нас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Всё в разлад пойдёт,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И погибнет чаща.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Вы сходите в гости к Сплюшке.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Много сказок и рассказов ей известно.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Вам же будет интересно. И полезно.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Ведущий.     И пошли зверята к Сплюшке,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Продолжая спорить.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Картина   вторая.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Ведущий. Рассказала Сплюшка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Много интересного.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Всем понятно стало,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Для чего в лесу ежи,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Лисы, белки и олени.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Почему так много зайцев,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А лисят поменьше.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И зачем нужны бобры.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Слушайте и вы: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Это всем полезно знать….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Чтоб не быть невеждой.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В Канаде в давние года,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В лесу на речке тихой,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Жила бобровая семья,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Не предвкушая лиха.</a:t>
            </a:r>
          </a:p>
        </p:txBody>
      </p:sp>
      <p:pic>
        <p:nvPicPr>
          <p:cNvPr id="38914" name="Picture 2" descr="C:\Users\1\Desktop\SAM_13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5538" y="1916113"/>
            <a:ext cx="5083175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Появляются бобры, строят плотину.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бобр.       Плотины строили они,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А речка небольшая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Поила всех, кто рядом жил,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В черте лесного края.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бобр.         И птицы пели по утрам,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 гризли – серый великан –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Гулял там без опаски.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И было всё, как в сказке.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3-й бобр.        А люди приходили в лес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И дань добычей брали,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Но никогда баланс тех мест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Они не нарушали.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бобр.        Потом другие вслед пришли,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Кому всё было мало.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Бобров потомство извели,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 красоты не стало.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бобр.      Едва струился ручеек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И лес поить уже не мог.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Засохли клёны, ели,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И разбежались звери.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3-й бобр.      И вот явился человек,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который понял важность рек.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Решил он всё поправить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И стал запруды ставить.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бобр.     Поставил, а через денек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В ней сделал дырку ручеек.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Строитель дырку залатал,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А ручеёк опять прорвал.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бобр.        Здесь нам помощники нужны! </a:t>
            </a:r>
          </a:p>
        </p:txBody>
      </p:sp>
      <p:pic>
        <p:nvPicPr>
          <p:cNvPr id="39938" name="Picture 2" descr="C:\Users\1\Desktop\SAM_13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773238"/>
            <a:ext cx="4681538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482600"/>
            <a:ext cx="91440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И осенило тут – бобры!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Не говоря ни слова,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Всё сделают толково…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3-й бобр.       И первозданная краса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Вернулась в дикие леса.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    Картина    третья.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Ведущий.     Зелёные листья, вода и прохлада.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Чтоб это разрушить, немногое надо.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А вот попытайтесь растить огород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 песках аравийских, где солнце печёт.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В Канаде бобров истребили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И этим леса погубили,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Казалось бы – мелкое это зверьё,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А как сохраняет жилище своё!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И даже известные братья – воришки,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Несносные серенькие воробьишки,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И те не без пользы на свете живут: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Природа недаром вложила свой труд.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Слышен крик, свист.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Ведущий.     Что за крик, что за гам?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Почему щебечет лес?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Это птицы делят дом.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Сложно нам сейчас с жильём.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Появляются Сойка и Кукушка, бросают друг в друга шишки.</a:t>
            </a:r>
          </a:p>
        </p:txBody>
      </p:sp>
      <p:pic>
        <p:nvPicPr>
          <p:cNvPr id="40962" name="Picture 2" descr="C:\Users\1\Desktop\SAM_13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268413"/>
            <a:ext cx="424973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3"/>
          <p:cNvSpPr>
            <a:spLocks noChangeArrowheads="1"/>
          </p:cNvSpPr>
          <p:nvPr/>
        </p:nvSpPr>
        <p:spPr bwMode="auto">
          <a:xfrm>
            <a:off x="0" y="0"/>
            <a:ext cx="8802688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Сойка.        Прожить без соседа –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Увы! – невозможно.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А если сосед – конкурент,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То нету для вас иногда и обеда.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Кукушка (любуясь собой).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Смотря для кого…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Сойка (показывая на Кукушку).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Он рядом живёт,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Всё ка будто прекрасно,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Но где только может,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Он вас потеснит,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Яйцо вам подкинет,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Иль съесть норовит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(показывает на Сплюшку).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Иных обойдёшь далеко, осторожно.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Иными как раз хорошо закусить.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Сойка.             Другие  помогут в беде иль в дороге.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        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Появляется Мухомор и зайцы.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   Бывает и так иногда у зверей.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Соседи – всегда и везде.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     Всё равновесие в нашей природе.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Баланс и поток вещества,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Всё держится лишь на соседях.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 Не верите?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Бывает. До поры.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До обеда. А может, до ужина.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У кого как когда…(зевает).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заяц.        У нас не бывает.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заяц.        Не бывает!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Проверим. Поздней.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Вечерком. На мышах,</a:t>
            </a:r>
            <a:endParaRPr lang="ru-RU" sz="1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41986" name="Picture 8" descr="P10607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268413"/>
            <a:ext cx="4176713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3"/>
          <p:cNvSpPr>
            <a:spLocks noChangeArrowheads="1"/>
          </p:cNvSpPr>
          <p:nvPr/>
        </p:nvSpPr>
        <p:spPr bwMode="auto">
          <a:xfrm>
            <a:off x="0" y="0"/>
            <a:ext cx="8893175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Что так часто рядом с вами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В кустах вечерами шуршат.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Кукушка.         А может, сейчас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Пригласим мы лисят?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заяц.          Зачем?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Зачем? Малыши!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Ну например, в лесу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Приплод зайчат,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 все с хорошим аппетитом.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Того гляди, кусты съедят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 даже обглодают липы.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Нет. Ведь прибавленье у лисы.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    Лисятам завтраки нужны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И ужин пригодится.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Вот и охраняют лес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Его жильцы – соседи.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Издалека слышен медвежий рев, вскоре появляется и сам Медведь.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Медведь.        Как громко вы ведёте разговор!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Не выспаться медведю.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(поочередно показывая на зверей).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Соседи, соседи и ещё раз соседи.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Неугомонная лесная детвора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Шумит, шуршит и плачет,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Мешая сну медведя.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Я выспаться хочу.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А коли спать так захотел медведь,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То нечего шуметь и спорить об обеде.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В лесу я самый главный!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Зачем, скажи мне, Мухомор,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Устроил ты здесь школу?</a:t>
            </a:r>
            <a:endParaRPr lang="ru-RU" sz="1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43010" name="Picture 10" descr="P10607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88913"/>
            <a:ext cx="4067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1\Desktop\маас\IMG_1092.JPG"/>
          <p:cNvPicPr>
            <a:picLocks noChangeAspect="1" noChangeArrowheads="1"/>
          </p:cNvPicPr>
          <p:nvPr/>
        </p:nvPicPr>
        <p:blipFill>
          <a:blip r:embed="rId2"/>
          <a:srcRect l="44154" t="2919" b="5902"/>
          <a:stretch>
            <a:fillRect/>
          </a:stretch>
        </p:blipFill>
        <p:spPr bwMode="auto">
          <a:xfrm>
            <a:off x="5508625" y="4221163"/>
            <a:ext cx="1728788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800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ru-RU" sz="4800" kern="1200" cap="all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2127017" y="141627"/>
            <a:ext cx="6846921" cy="11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>
              <a:defRPr/>
            </a:pPr>
            <a:r>
              <a:rPr lang="ru-RU" sz="4800" b="1" i="1" dirty="0">
                <a:ea typeface="Times New Roman" pitchFamily="18" charset="0"/>
                <a:cs typeface="Arial" pitchFamily="34" charset="0"/>
              </a:rPr>
              <a:t>Общие сведения</a:t>
            </a:r>
            <a:endParaRPr lang="ru-RU" sz="800" dirty="0">
              <a:latin typeface="Arial" pitchFamily="34" charset="0"/>
              <a:ea typeface="+mj-ea"/>
              <a:cs typeface="Arial" pitchFamily="34" charset="0"/>
            </a:endParaRPr>
          </a:p>
          <a:p>
            <a:pPr eaLnBrk="0" hangingPunct="0">
              <a:defRPr/>
            </a:pPr>
            <a:endParaRPr lang="ru-RU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5364" name="Picture 2" descr="C:\Users\1\Desktop\маас\IMG_1091.JPG"/>
          <p:cNvPicPr>
            <a:picLocks noChangeAspect="1" noChangeArrowheads="1"/>
          </p:cNvPicPr>
          <p:nvPr/>
        </p:nvPicPr>
        <p:blipFill>
          <a:blip r:embed="rId3"/>
          <a:srcRect l="42317" t="3008" r="1923" b="6017"/>
          <a:stretch>
            <a:fillRect/>
          </a:stretch>
        </p:blipFill>
        <p:spPr bwMode="auto">
          <a:xfrm>
            <a:off x="179388" y="3933825"/>
            <a:ext cx="2087562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1\Desktop\маас\IMG_1095.JPG"/>
          <p:cNvPicPr>
            <a:picLocks noChangeAspect="1" noChangeArrowheads="1"/>
          </p:cNvPicPr>
          <p:nvPr/>
        </p:nvPicPr>
        <p:blipFill>
          <a:blip r:embed="rId4"/>
          <a:srcRect l="36356" r="6244"/>
          <a:stretch>
            <a:fillRect/>
          </a:stretch>
        </p:blipFill>
        <p:spPr bwMode="auto">
          <a:xfrm>
            <a:off x="250825" y="981075"/>
            <a:ext cx="2160588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C:\Users\1\Desktop\маас\IMG_1076.JPG"/>
          <p:cNvPicPr>
            <a:picLocks noChangeAspect="1" noChangeArrowheads="1"/>
          </p:cNvPicPr>
          <p:nvPr/>
        </p:nvPicPr>
        <p:blipFill>
          <a:blip r:embed="rId5"/>
          <a:srcRect l="10466" t="5902" r="10402" b="2919"/>
          <a:stretch>
            <a:fillRect/>
          </a:stretch>
        </p:blipFill>
        <p:spPr bwMode="auto">
          <a:xfrm>
            <a:off x="7092950" y="3141663"/>
            <a:ext cx="19081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2411413" y="981075"/>
            <a:ext cx="266541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</a:rPr>
              <a:t>Елабужский  государственный педагогический университет,  квалификация учителя технологии и предпринимательства по специальности «Технология и предпринимательство»</a:t>
            </a:r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2339975" y="4076700"/>
            <a:ext cx="29511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</a:rPr>
              <a:t>Институте непрерывного педагогического образования г. Набережные Челны по специальности «Олигофренопедагогика»,  1000  часов, квалификация по диплому «Учитель-олигофренопедагог»</a:t>
            </a:r>
          </a:p>
        </p:txBody>
      </p:sp>
      <p:pic>
        <p:nvPicPr>
          <p:cNvPr id="15369" name="Picture 2" descr="C:\Users\1\Desktop\SAM_1324.JPG"/>
          <p:cNvPicPr>
            <a:picLocks noChangeAspect="1" noChangeArrowheads="1"/>
          </p:cNvPicPr>
          <p:nvPr/>
        </p:nvPicPr>
        <p:blipFill>
          <a:blip r:embed="rId6"/>
          <a:srcRect l="7166"/>
          <a:stretch>
            <a:fillRect/>
          </a:stretch>
        </p:blipFill>
        <p:spPr bwMode="auto">
          <a:xfrm>
            <a:off x="5508625" y="1268413"/>
            <a:ext cx="18716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496888"/>
            <a:ext cx="91440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   Чтоб не было у остальных,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  В отличье от Медведя,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   Величья старшинства и важности.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заяц.         Да. Дядя Миша,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Мы тоже главные в лесу.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заяц.          Лес – он для всех родимый дом.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В нем каждый зверь и травка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Нужны, важны и всех главней.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2-я белка.       А вы идите, спите.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Мы не хотели вас будить.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Поспит зимой Медведь: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Ему же в тёплые края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Не суждено лететь.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Накопит жир и ляжет спать,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А ты всю зиму на диете.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А ты бери пример с бельчат: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Запасы сделай.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Сплюшка.           Кого мне запасать?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Мышат или зайчат?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Я – хищник! Грибы, орехи, шишки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Мне клюв разгрызть – то не позволит.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Мухомор.        И так в природе у зверей бывает.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Но каждый здесь в лесу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Нужен и важен.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И лишним быть не может.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Издалека доносится шум моторов.</a:t>
            </a:r>
          </a:p>
          <a:p>
            <a:pPr eaLnBrk="0" hangingPunct="0"/>
            <a:endParaRPr lang="ru-RU" sz="1400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44034" name="Picture 2" descr="C:\Users\1\Desktop\SDC132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844675"/>
            <a:ext cx="35528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3"/>
          <p:cNvSpPr>
            <a:spLocks noChangeArrowheads="1"/>
          </p:cNvSpPr>
          <p:nvPr/>
        </p:nvSpPr>
        <p:spPr bwMode="auto">
          <a:xfrm>
            <a:off x="179388" y="331788"/>
            <a:ext cx="8964612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Медведь.      Ох как ошибаешься ты, Мухомор!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Слышишь рев мотора?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Идёт совсем ненужный зверь: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Пнёт он тебя, собьёт орехи с ветки,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Убьёт зайчат, бельчат и Сплюшку.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И неизвестно для чего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Оставит банки и бумагу.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Скорее убегайте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И на глаза ему не попадайтесь!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Все звери прячутся.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Картина четвёртая.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Появляются школьники.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школьник.         Как тихо в нашем славном лесе.  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школьник.         Так не должно быть.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1-й школьник.          Кругом опять один лишь мусор.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2-й школьник.          Давай же убирать!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Школьники убирают мусор.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Медведь.           Что в этот раз задумал человек: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Сломать, спилить или поджечь?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  Что после вас останется, друзья,</a:t>
            </a:r>
          </a:p>
          <a:p>
            <a:pPr eaLnBrk="0" hangingPunct="0"/>
            <a:r>
              <a:rPr lang="ru-RU" sz="1400">
                <a:latin typeface="Arial" charset="0"/>
                <a:ea typeface="Times New Roman" pitchFamily="18" charset="0"/>
                <a:cs typeface="Arial" charset="0"/>
              </a:rPr>
              <a:t>                           В    лесу, где много так зверят красивых?</a:t>
            </a:r>
          </a:p>
        </p:txBody>
      </p:sp>
      <p:pic>
        <p:nvPicPr>
          <p:cNvPr id="45058" name="Picture 2" descr="C:\Users\1\Desktop\6б фото\SAM_0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773238"/>
            <a:ext cx="3892550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38100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8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ea typeface="Times New Roman" pitchFamily="18" charset="0"/>
                <a:cs typeface="Arial" charset="0"/>
              </a:rPr>
              <a:t>1-й школьник.  Мы мусор весь хотим убрать.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2-й школьник.  Лес досадить, кормушки сделать. 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Медведь.           Вот чудеса! Что будет здесь?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1-й школьник.       Заповедник.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Заповедник для зайчат,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Бельчат, лисят и медвежат.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Здесь будет чисто и красиво.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2-й школьник.     Здесь не убьют и не покалечат.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   Смотри кругом: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 И не осталось- то чудес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 На шарике земном.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1-й школьник.      И надо срочно  мир спасать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В котором мы живём.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Появляются дятлы.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Дятлы(вмести).    Весь дом почистить и помыть.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Появляются Мухомор.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Мухомор.           Очистить воздух нужно,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Дышать всем нужно.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Появляются зайчата.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Зайцы (вмести).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   А сколько исчезло с планеты зверья,</a:t>
            </a:r>
            <a:endParaRPr lang="ru-RU" sz="1600">
              <a:latin typeface="Arial" charset="0"/>
              <a:cs typeface="Arial" charset="0"/>
            </a:endParaRPr>
          </a:p>
          <a:p>
            <a:pPr eaLnBrk="0" hangingPunct="0"/>
            <a:r>
              <a:rPr lang="ru-RU" sz="1600">
                <a:latin typeface="Arial" charset="0"/>
                <a:cs typeface="Times New Roman" pitchFamily="18" charset="0"/>
              </a:rPr>
              <a:t>                                Растений, и это восполнить нельзя.</a:t>
            </a:r>
            <a:endParaRPr lang="ru-RU" sz="1600">
              <a:latin typeface="Arial" charset="0"/>
              <a:cs typeface="Arial" charset="0"/>
            </a:endParaRPr>
          </a:p>
        </p:txBody>
      </p:sp>
      <p:pic>
        <p:nvPicPr>
          <p:cNvPr id="46082" name="Picture 9" descr="P10607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41438"/>
            <a:ext cx="4140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95288" y="908050"/>
            <a:ext cx="860425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latin typeface="Arial" charset="0"/>
                <a:ea typeface="Times New Roman" pitchFamily="18" charset="0"/>
                <a:cs typeface="Arial" charset="0"/>
              </a:rPr>
              <a:t>ВЫВОД</a:t>
            </a:r>
            <a:endParaRPr lang="en-US" sz="2000" b="1">
              <a:latin typeface="Arial" charset="0"/>
              <a:ea typeface="Times New Roman" pitchFamily="18" charset="0"/>
              <a:cs typeface="Arial" charset="0"/>
            </a:endParaRPr>
          </a:p>
          <a:p>
            <a:pPr algn="ctr"/>
            <a:endParaRPr lang="ru-RU" sz="20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>
                <a:latin typeface="Arial" charset="0"/>
                <a:ea typeface="Times New Roman" pitchFamily="18" charset="0"/>
                <a:cs typeface="Arial" charset="0"/>
              </a:rPr>
              <a:t>Любить природу может лишь тот, кто ее знает и понимает, кто умеет видеть ее. Чтобы человек научился этому, прививать любовь к природе надо с самого раннего детства. При взаимодействии с окружающей средой у детей расширяется кругозор, приобретаются новые знания, воспитываются духовные, нравственные и волевые качества, такие, как дружба и взаимопомощь, взаимное доверие, настойчивость, выдержка, коллективизм. Развиваются двигательные  навыки и укрепляется здоровье, изучаются правила поведения в окружающем природно-предметном мире. Чтобы сформировать у детей сознательное отношение к природе, необходимо продуманно использовать окружающую природную и предметную среду, показывать взаимосвязь растений и животных с внешними условиями, их приспособленность к среде обитания, зависимость жизни и состояния организма от воздействия внешних фактов, деятельности человека.</a:t>
            </a:r>
            <a:br>
              <a:rPr lang="ru-RU">
                <a:latin typeface="Arial" charset="0"/>
                <a:ea typeface="Times New Roman" pitchFamily="18" charset="0"/>
                <a:cs typeface="Arial" charset="0"/>
              </a:rPr>
            </a:br>
            <a:r>
              <a:rPr lang="ru-RU">
                <a:latin typeface="Arial" charset="0"/>
                <a:ea typeface="Times New Roman" pitchFamily="18" charset="0"/>
                <a:cs typeface="Arial" charset="0"/>
              </a:rPr>
              <a:t>Таким образом, правильно спланированная работа ведет к тому, что дети становятся добрее, умеют сопереживать, радоваться, волноваться, овладевают навыками ухода за растениями и животными.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66725" y="2924175"/>
            <a:ext cx="86772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i="1">
                <a:ea typeface="Times New Roman" pitchFamily="18" charset="0"/>
                <a:cs typeface="Arial" charset="0"/>
              </a:rPr>
              <a:t>Достижения  воспитанников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Users\1\Desktop\маас\IMG_11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1946275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C:\Users\1\Desktop\маас\IMG_1127.JPG"/>
          <p:cNvPicPr>
            <a:picLocks noChangeAspect="1" noChangeArrowheads="1"/>
          </p:cNvPicPr>
          <p:nvPr/>
        </p:nvPicPr>
        <p:blipFill>
          <a:blip r:embed="rId3"/>
          <a:srcRect r="8878"/>
          <a:stretch>
            <a:fillRect/>
          </a:stretch>
        </p:blipFill>
        <p:spPr bwMode="auto">
          <a:xfrm>
            <a:off x="2700338" y="404813"/>
            <a:ext cx="17272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 descr="C:\Users\1\Desktop\маас\IMG_1128.JPG"/>
          <p:cNvPicPr>
            <a:picLocks noChangeAspect="1" noChangeArrowheads="1"/>
          </p:cNvPicPr>
          <p:nvPr/>
        </p:nvPicPr>
        <p:blipFill>
          <a:blip r:embed="rId4"/>
          <a:srcRect r="9776"/>
          <a:stretch>
            <a:fillRect/>
          </a:stretch>
        </p:blipFill>
        <p:spPr bwMode="auto">
          <a:xfrm>
            <a:off x="4859338" y="404813"/>
            <a:ext cx="17287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 descr="C:\Users\1\Desktop\маас\IMG_11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2205038"/>
            <a:ext cx="1655762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2" descr="C:\Users\1\Desktop\маас\IMG_1130.JPG"/>
          <p:cNvPicPr>
            <a:picLocks noChangeAspect="1" noChangeArrowheads="1"/>
          </p:cNvPicPr>
          <p:nvPr/>
        </p:nvPicPr>
        <p:blipFill>
          <a:blip r:embed="rId6"/>
          <a:srcRect l="3937" r="12773"/>
          <a:stretch>
            <a:fillRect/>
          </a:stretch>
        </p:blipFill>
        <p:spPr bwMode="auto">
          <a:xfrm>
            <a:off x="2555875" y="2205038"/>
            <a:ext cx="15113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2" descr="C:\Users\1\Desktop\маас\IMG_1131.JPG"/>
          <p:cNvPicPr>
            <a:picLocks noChangeAspect="1" noChangeArrowheads="1"/>
          </p:cNvPicPr>
          <p:nvPr/>
        </p:nvPicPr>
        <p:blipFill>
          <a:blip r:embed="rId7"/>
          <a:srcRect l="7463"/>
          <a:stretch>
            <a:fillRect/>
          </a:stretch>
        </p:blipFill>
        <p:spPr bwMode="auto">
          <a:xfrm>
            <a:off x="4643438" y="2205038"/>
            <a:ext cx="17716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2" descr="C:\Users\1\Desktop\маас\IMG_1132.JPG"/>
          <p:cNvPicPr>
            <a:picLocks noChangeAspect="1" noChangeArrowheads="1"/>
          </p:cNvPicPr>
          <p:nvPr/>
        </p:nvPicPr>
        <p:blipFill>
          <a:blip r:embed="rId8"/>
          <a:srcRect r="4132"/>
          <a:stretch>
            <a:fillRect/>
          </a:stretch>
        </p:blipFill>
        <p:spPr bwMode="auto">
          <a:xfrm>
            <a:off x="611188" y="3860800"/>
            <a:ext cx="16573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2" descr="C:\Users\1\Desktop\маас\IMG_1133.JPG"/>
          <p:cNvPicPr>
            <a:picLocks noChangeAspect="1" noChangeArrowheads="1"/>
          </p:cNvPicPr>
          <p:nvPr/>
        </p:nvPicPr>
        <p:blipFill>
          <a:blip r:embed="rId9"/>
          <a:srcRect r="8725"/>
          <a:stretch>
            <a:fillRect/>
          </a:stretch>
        </p:blipFill>
        <p:spPr bwMode="auto">
          <a:xfrm>
            <a:off x="2555875" y="3860800"/>
            <a:ext cx="15113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2" descr="C:\Users\1\Desktop\маас\IMG_1134.JPG"/>
          <p:cNvPicPr>
            <a:picLocks noChangeAspect="1" noChangeArrowheads="1"/>
          </p:cNvPicPr>
          <p:nvPr/>
        </p:nvPicPr>
        <p:blipFill>
          <a:blip r:embed="rId10"/>
          <a:srcRect l="4137" r="12500"/>
          <a:stretch>
            <a:fillRect/>
          </a:stretch>
        </p:blipFill>
        <p:spPr bwMode="auto">
          <a:xfrm>
            <a:off x="4572000" y="3860800"/>
            <a:ext cx="14398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Picture 2" descr="C:\Users\1\Desktop\маас\IMG_113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92950" y="404813"/>
            <a:ext cx="1601788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2" descr="C:\Users\1\Desktop\маас\IMG_1136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04025" y="2205038"/>
            <a:ext cx="17272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Picture 2" descr="C:\Users\1\Desktop\маас\IMG_1137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659563" y="3860800"/>
            <a:ext cx="1657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Picture 2" descr="C:\Users\1\Desktop\маас\IMG_1138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1188" y="5300663"/>
            <a:ext cx="15128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Picture 2" descr="C:\Users\1\Desktop\маас\IMG_1139.JPG"/>
          <p:cNvPicPr>
            <a:picLocks noChangeAspect="1" noChangeArrowheads="1"/>
          </p:cNvPicPr>
          <p:nvPr/>
        </p:nvPicPr>
        <p:blipFill>
          <a:blip r:embed="rId15"/>
          <a:srcRect l="4410"/>
          <a:stretch>
            <a:fillRect/>
          </a:stretch>
        </p:blipFill>
        <p:spPr bwMode="auto">
          <a:xfrm>
            <a:off x="2484438" y="5300663"/>
            <a:ext cx="1582737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Picture 2" descr="C:\Users\1\Desktop\маас\IMG_1140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427538" y="5300663"/>
            <a:ext cx="16668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8" name="Picture 2" descr="C:\Users\1\Desktop\маас\IMG_1142.JPG"/>
          <p:cNvPicPr>
            <a:picLocks noChangeAspect="1" noChangeArrowheads="1"/>
          </p:cNvPicPr>
          <p:nvPr/>
        </p:nvPicPr>
        <p:blipFill>
          <a:blip r:embed="rId17"/>
          <a:srcRect r="8716"/>
          <a:stretch>
            <a:fillRect/>
          </a:stretch>
        </p:blipFill>
        <p:spPr bwMode="auto">
          <a:xfrm>
            <a:off x="6659563" y="5229225"/>
            <a:ext cx="1512887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Users\1\Desktop\маас\IMG_1143.JPG"/>
          <p:cNvPicPr>
            <a:picLocks noChangeAspect="1" noChangeArrowheads="1"/>
          </p:cNvPicPr>
          <p:nvPr/>
        </p:nvPicPr>
        <p:blipFill>
          <a:blip r:embed="rId2"/>
          <a:srcRect r="11536"/>
          <a:stretch>
            <a:fillRect/>
          </a:stretch>
        </p:blipFill>
        <p:spPr bwMode="auto">
          <a:xfrm>
            <a:off x="684213" y="620713"/>
            <a:ext cx="16557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 descr="C:\Users\1\Desktop\маас\IMG_11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620713"/>
            <a:ext cx="1860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 descr="H:\дипломы 7б класса\док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620713"/>
            <a:ext cx="18430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2" descr="H:\дипломы 7б класса\док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2565400"/>
            <a:ext cx="18145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2" descr="H:\дипломы 7б класса\док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2565400"/>
            <a:ext cx="19446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2" descr="H:\дипломы 7б класса\док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2492375"/>
            <a:ext cx="18002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2" descr="H:\дипломы 7б класса\док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6725" y="4365625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2" descr="H:\дипломы 7б класса\док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00338" y="4365625"/>
            <a:ext cx="17700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2" descr="H:\дипломы 7б класса\док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87900" y="4365625"/>
            <a:ext cx="173831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2" descr="H:\дипломы 7б класса\док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92950" y="620713"/>
            <a:ext cx="15843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2" descr="H:\дипломы 7б класса\док10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77050" y="4365625"/>
            <a:ext cx="17272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Picture 2" descr="H:\дипломы 7б класса\док11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19925" y="2492375"/>
            <a:ext cx="16573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258888" y="2060575"/>
            <a:ext cx="69484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 i="1">
                <a:ea typeface="Times New Roman" pitchFamily="18" charset="0"/>
                <a:cs typeface="Arial" charset="0"/>
              </a:rPr>
              <a:t>Методическое обеспечение</a:t>
            </a:r>
            <a:endParaRPr lang="ru-RU" sz="40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sz="3200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5" name="Group 15"/>
          <p:cNvGraphicFramePr>
            <a:graphicFrameLocks noGrp="1"/>
          </p:cNvGraphicFramePr>
          <p:nvPr/>
        </p:nvGraphicFramePr>
        <p:xfrm>
          <a:off x="-325438" y="0"/>
          <a:ext cx="9469438" cy="7327900"/>
        </p:xfrm>
        <a:graphic>
          <a:graphicData uri="http://schemas.openxmlformats.org/drawingml/2006/table">
            <a:tbl>
              <a:tblPr/>
              <a:tblGrid>
                <a:gridCol w="341313"/>
                <a:gridCol w="192088"/>
                <a:gridCol w="8936037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Times New Roman" pitchFamily="18" charset="0"/>
                      </a:endParaRP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20663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  <a:p>
                      <a:pPr marL="2206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 по теме:</a:t>
                      </a: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Times New Roman" pitchFamily="18" charset="0"/>
                      </a:endParaRP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Олигофренопедагогика. Обучение  детей  с  нарушениями  интеллектуального  развития</a:t>
                      </a: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Times New Roman" pitchFamily="18" charset="0"/>
                      </a:endParaRP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Изучение  журнала  «Коррекционная  педагогика»</a:t>
                      </a: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1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Учебник  для  пединститутов «Возрастная  педагогика»</a:t>
                      </a: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Times New Roman" pitchFamily="18" charset="0"/>
                      </a:endParaRP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«Развивающее  обучение-главное  условие  подготовки  учащихся  коррекционной  школы  к  труду «. (И.Мирский) Журнал  «Дефектология» №1 1999г.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Бесова М.А. Шутки, песни, игры соберут нас вместе. Ярославль, 2001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 Вакуленко Ю.А. Трудовое воспитание в начальной школе. Тематические классные часы. Волгоград, Учитель, 2007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3. Воронкевич О.А. Добро пожаловать в экологию! Санкт-Петербург, Детство-пресс, 2004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4. Воронкова В.В. (ред.) Программы специальных (коррекционных) ОУ VIII вида 5-9 классы. Сборник , ВЛАДОС, 2000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 Горделюк Т.Н., Егошкина Л.Н., Егошкин Ю.В. Психолого-педагогические инновации в коррекционных  классах. Диагностика, рекомендации, разработки уроков и внеклассных занятий.  Волгоград, Учитель, 2008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6. Кукушин В.С. Коррекционная педагогика. Ростов-на-Дону, МарТ, 2010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7.  Лесина С.В., Попова Г.П., Снисаренко Т.Л. Коррекционно-развивающие занятия и мероприятия. Волгоград, Учитель, 2008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 Методическое  письмо  Министерства  образования  РФ  от  22.05.1998г.  №811/14- «О воспитательной работе во внеурочное время в школе-интернате»</a:t>
                      </a:r>
                    </a:p>
                  </a:txBody>
                  <a:tcPr marL="20516" marR="2051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135938" cy="61928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. Попова Г. П. Основы безопасности жизнедеятельности. 1-4 классы: школьный курс в тестах, кроссвордах, стихах, играх и задачах с картинками.  Волгоград, Учитель, 2006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10. Плешаков А.А. Мир вокруг нас. М, Просвещение, 2001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11. Пришвина А. В., Пузыревская Е. А., Сочеванова Е. В. Игры-занятия для  детей с нарушениями умственного и речевого развития  М, Просвещение, 2000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12. Пузанов Б.П. Обучение детей с нарушениями интеллектуального развития (олигофренопедагогика). М. Академия, 2000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13. Рудко А. М., Гисматулин Т. М..  Игры, конкурсы, развлечения. СПб. Союз 1998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14. Саляхова Г.М., Шакирова Н.Ю. Уроки жизни. Мамадыш, 2012</a:t>
            </a:r>
          </a:p>
          <a:p>
            <a:pPr eaLnBrk="1" hangingPunct="1">
              <a:lnSpc>
                <a:spcPct val="150000"/>
              </a:lnSpc>
              <a:spcBef>
                <a:spcPts val="100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15. Степанов Е.Н., Степанов Е.Н. Калейдоскоп родительских собраний. 1-4 классы: Методические разработки. Выпуск , Сфера, 2003</a:t>
            </a:r>
            <a:endParaRPr lang="ru-RU" sz="1400" b="1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16. Суворова В.М. Опыт экологической работы со школьниками. Занятия, экологические игры, викторины, экскурсии. Волгоград, Учитель, 2009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17. Тыртышная М.А. Новые технологии воспитания в работе классного руководителя М, Педагогический поиск, 2009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smtClean="0">
                <a:effectLst/>
                <a:latin typeface="Times New Roman" pitchFamily="18" charset="0"/>
                <a:cs typeface="Times New Roman" pitchFamily="18" charset="0"/>
              </a:rPr>
              <a:t>18. Худенко Е.Д., Гаврилычева Г.Ф., Селиванова Е.Ю., Титова В.В. Организация и планирование воспитательной работы в специальной (коррекционной) школе-интернате, детском доме.М, АРКТИ, 2005</a:t>
            </a:r>
          </a:p>
          <a:p>
            <a:pPr eaLnBrk="1" hangingPunct="1">
              <a:defRPr/>
            </a:pPr>
            <a:endParaRPr lang="ru-RU" sz="140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800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ru-RU" sz="4800" kern="1200" cap="all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31813" y="3155950"/>
            <a:ext cx="7856537" cy="184626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endParaRPr lang="ru-RU"/>
          </a:p>
          <a:p>
            <a:pPr marL="0" indent="0" algn="ctr" eaLnBrk="1" hangingPunct="1">
              <a:buFontTx/>
              <a:buNone/>
              <a:defRPr/>
            </a:pPr>
            <a:endParaRPr lang="ru-RU"/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323850" y="188913"/>
            <a:ext cx="8424863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90488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Arial" charset="0"/>
              </a:rPr>
              <a:t>Общие сведения о воспитателе</a:t>
            </a:r>
            <a:endParaRPr lang="en-US" sz="2000" b="1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200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1. Фамилия, имя, отчество: Чекараева Римма Николаевна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2.    Год и дата рождения: 21.05.1967 года.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3.   Сведения об образовании и повышении квалификации: 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 eaLnBrk="0" hangingPunct="0"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Высшее  профессиональное образование:   Елабужский  государственный педагогический университет,  квалификация учителя технологии и предпринимательства по специальности «Технология и предпринимательство, диплом  ВСГ №   1908195, выдан 19октября 2007 г.</a:t>
            </a:r>
            <a:endParaRPr lang="ru-RU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>
              <a:spcBef>
                <a:spcPct val="20000"/>
              </a:spcBef>
              <a:buClr>
                <a:srgbClr val="F9F9F9"/>
              </a:buClr>
              <a:buSzPct val="65000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Профессиональная переподготовка, в Институте непрерывного педагогического образования г. Набережные Челны по специальности «Олигофренопедагогика»,  1000  часов, квалификация по диплому «Учитель-олигофренопедагог», диплом  ПП-</a:t>
            </a:r>
            <a:r>
              <a:rPr lang="en-US" b="1">
                <a:latin typeface="Times New Roman" pitchFamily="18" charset="0"/>
                <a:ea typeface="Times New Roman" pitchFamily="18" charset="0"/>
                <a:cs typeface="Arial" charset="0"/>
              </a:rPr>
              <a:t>I</a:t>
            </a:r>
            <a:r>
              <a:rPr lang="ru-RU" b="1">
                <a:latin typeface="Times New Roman" pitchFamily="18" charset="0"/>
                <a:ea typeface="Times New Roman" pitchFamily="18" charset="0"/>
                <a:cs typeface="Arial" charset="0"/>
              </a:rPr>
              <a:t>  №  693807, выдан 24 июня 2010 г. 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Курсы повышения квалификации по теме  «Особенности организации учебно-воспитательного процесса с детьми с особыми образовательными потребностями» в  Институте непрерывного педагогического образования г. Набережные Челны Республики Татарстан,  108 учебных часов,   свидетельство № 6415, выдано 18 апреля  2010 г. .</a:t>
            </a:r>
          </a:p>
          <a:p>
            <a:pPr indent="90488" algn="just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b="1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90488" algn="just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  <a:p>
            <a:pPr indent="90488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2400" i="1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3400" y="260560"/>
            <a:ext cx="7851648" cy="1656230"/>
          </a:xfrm>
        </p:spPr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Спасибо  за внимание!</a:t>
            </a:r>
          </a:p>
        </p:txBody>
      </p:sp>
      <p:pic>
        <p:nvPicPr>
          <p:cNvPr id="54274" name="Picture 2" descr="C:\Users\1\Desktop\P11007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652963"/>
            <a:ext cx="23034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 descr="C:\Users\1\Desktop\SDC131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349500"/>
            <a:ext cx="25209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C:\Users\1\Desktop\P11007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797425"/>
            <a:ext cx="23050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 descr="C:\Users\1\Desktop\SAM_13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4724400"/>
            <a:ext cx="2555875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 descr="C:\Users\1\Desktop\SAM_079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2349500"/>
            <a:ext cx="22320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7" descr="C:\Users\1\Desktop\SAM_077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00" y="2349500"/>
            <a:ext cx="21875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4294967295"/>
          </p:nvPr>
        </p:nvSpPr>
        <p:spPr>
          <a:xfrm>
            <a:off x="107950" y="188913"/>
            <a:ext cx="8507413" cy="6048375"/>
          </a:xfrm>
          <a:noFill/>
        </p:spPr>
        <p:txBody>
          <a:bodyPr/>
          <a:lstStyle/>
          <a:p>
            <a:pPr algn="just" eaLnBrk="1" hangingPunct="1"/>
            <a:r>
              <a:rPr lang="ru-RU" sz="1800" b="1" smtClean="0">
                <a:effectLst/>
                <a:latin typeface="Times New Roman" pitchFamily="18" charset="0"/>
              </a:rPr>
              <a:t>Курсы повышения квалификации по теме «Использование информационно-коммуникативных технологий в учебно-воспитательном процессе» ГОУ  ВПО Набережночелнинский государственный педагогический институт,72часов,удостоверение №650,27ноября 2010год.</a:t>
            </a:r>
            <a:endParaRPr lang="ru-RU" sz="1800" smtClean="0">
              <a:effectLst/>
              <a:latin typeface="Times New Roman" pitchFamily="18" charset="0"/>
              <a:cs typeface="Arial" charset="0"/>
            </a:endParaRPr>
          </a:p>
          <a:p>
            <a:pPr algn="just">
              <a:spcBef>
                <a:spcPct val="0"/>
              </a:spcBef>
            </a:pP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ФГБОУ ВПО «Набережночелнинский институт соц-пед. Технологии и ресурсов, 2013 год. 108 часов, «Повышении проф. Компетенции педагогов спец. (коррекционных) учреждений </a:t>
            </a:r>
            <a:r>
              <a:rPr lang="en-US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VIII </a:t>
            </a: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вида в условиях совер. содерж. КПП в образовательных учреждениях», итоговая работа на тему «Проектирование учебного занятия в соответствии с новыми образовательными стандартами», удостоверение №3243. </a:t>
            </a:r>
          </a:p>
          <a:p>
            <a:pPr algn="just">
              <a:spcBef>
                <a:spcPct val="0"/>
              </a:spcBef>
            </a:pP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Общий  трудовой  стаж работы: 27 лет;</a:t>
            </a:r>
          </a:p>
          <a:p>
            <a:pPr algn="just">
              <a:spcBef>
                <a:spcPct val="0"/>
              </a:spcBef>
            </a:pP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 Педагогический стаж: 25 лет;</a:t>
            </a:r>
          </a:p>
          <a:p>
            <a:pPr algn="just">
              <a:spcBef>
                <a:spcPct val="0"/>
              </a:spcBef>
            </a:pP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 В коррекционной школе – интернат </a:t>
            </a:r>
            <a:r>
              <a:rPr lang="en-US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VIII</a:t>
            </a:r>
            <a:r>
              <a:rPr lang="ru-RU" sz="1800" b="1" smtClean="0">
                <a:effectLst/>
                <a:latin typeface="Times New Roman" pitchFamily="18" charset="0"/>
                <a:ea typeface="Times New Roman" pitchFamily="18" charset="0"/>
                <a:cs typeface="Arial" charset="0"/>
              </a:rPr>
              <a:t> вида: 5 лет.</a:t>
            </a:r>
            <a:endParaRPr lang="ru-RU" sz="1800" smtClean="0">
              <a:effectLst/>
              <a:latin typeface="Times New Roman" pitchFamily="18" charset="0"/>
              <a:cs typeface="Arial" charset="0"/>
            </a:endParaRPr>
          </a:p>
          <a:p>
            <a:pPr algn="just">
              <a:spcBef>
                <a:spcPct val="0"/>
              </a:spcBef>
            </a:pPr>
            <a:endParaRPr lang="ru-RU" sz="1800" smtClean="0">
              <a:effectLst/>
              <a:latin typeface="Times New Roman" pitchFamily="18" charset="0"/>
              <a:cs typeface="Arial" charset="0"/>
            </a:endParaRPr>
          </a:p>
          <a:p>
            <a:pPr eaLnBrk="1" hangingPunct="1">
              <a:buFontTx/>
              <a:buNone/>
            </a:pPr>
            <a:endParaRPr lang="ru-RU" sz="180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258888" y="1268413"/>
            <a:ext cx="67675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i="1">
                <a:ea typeface="Times New Roman" pitchFamily="18" charset="0"/>
                <a:cs typeface="Arial" charset="0"/>
              </a:rPr>
              <a:t>Нормативно – правовые документы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 sz="4800" b="1" i="1">
                <a:ea typeface="Times New Roman" pitchFamily="18" charset="0"/>
                <a:cs typeface="Arial" charset="0"/>
              </a:rPr>
              <a:t>образовательного процесса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2195513" y="1989138"/>
            <a:ext cx="4572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ea typeface="Times New Roman" pitchFamily="18" charset="0"/>
                <a:cs typeface="Arial" charset="0"/>
              </a:rPr>
              <a:t>Закон Российской Федерации</a:t>
            </a:r>
            <a:endParaRPr lang="ru-RU" sz="40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4000" b="1" i="1">
                <a:ea typeface="Times New Roman" pitchFamily="18" charset="0"/>
                <a:cs typeface="Arial" charset="0"/>
              </a:rPr>
              <a:t>«Об образовании»</a:t>
            </a:r>
            <a:endParaRPr lang="ru-RU" sz="4000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9458" name="Picture 2" descr="C:\Users\1\Desktop\Закон РФ образова\10015480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18415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C:\Users\1\Desktop\Закон РФ образова\10024478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2038" y="120650"/>
            <a:ext cx="16176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C:\Users\1\Desktop\Закон РФ образова\10033759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03600" y="4346575"/>
            <a:ext cx="2016125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C:\Users\1\Desktop\Закон РФ образова\100866347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4238625"/>
            <a:ext cx="21510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7" descr="C:\Users\1\Desktop\Закон РФ образова\10059748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120650"/>
            <a:ext cx="224155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6" descr="C:\Users\1\Desktop\Закон РФ образова\100585969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0200" y="4238625"/>
            <a:ext cx="20780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3"/>
          <p:cNvSpPr>
            <a:spLocks noChangeArrowheads="1"/>
          </p:cNvSpPr>
          <p:nvPr/>
        </p:nvSpPr>
        <p:spPr bwMode="auto">
          <a:xfrm>
            <a:off x="2979738" y="2205038"/>
            <a:ext cx="31845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cs typeface="Times New Roman" pitchFamily="18" charset="0"/>
              </a:rPr>
              <a:t>Конвенция о правах ребенка</a:t>
            </a:r>
            <a:endParaRPr lang="ru-RU" sz="4400">
              <a:latin typeface="Times New Roman" pitchFamily="18" charset="0"/>
            </a:endParaRPr>
          </a:p>
        </p:txBody>
      </p:sp>
      <p:pic>
        <p:nvPicPr>
          <p:cNvPr id="20482" name="Picture 2" descr="C:\Users\1\Desktop\4164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23050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C:\Users\1\Desktop\1023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04813"/>
            <a:ext cx="23764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C:\Users\1\Desktop\3154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260350"/>
            <a:ext cx="18716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C:\Users\1\Desktop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3789363"/>
            <a:ext cx="20891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 descr="C:\Users\1\Desktop\120587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4292600"/>
            <a:ext cx="20161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6" descr="C:\Users\1\Desktop\26388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3860800"/>
            <a:ext cx="20875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547813" y="1412875"/>
            <a:ext cx="5903912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i="1">
                <a:ea typeface="Times New Roman" pitchFamily="18" charset="0"/>
                <a:cs typeface="Arial" charset="0"/>
              </a:rPr>
              <a:t>Результаты педагогической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 sz="4800" b="1" i="1">
                <a:ea typeface="Times New Roman" pitchFamily="18" charset="0"/>
                <a:cs typeface="Arial" charset="0"/>
              </a:rPr>
              <a:t>деятельности</a:t>
            </a: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904</TotalTime>
  <Words>2719</Words>
  <Application>Microsoft Office PowerPoint</Application>
  <PresentationFormat>Экран (4:3)</PresentationFormat>
  <Paragraphs>395</Paragraphs>
  <Slides>40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Garamond</vt:lpstr>
      <vt:lpstr>Arial</vt:lpstr>
      <vt:lpstr>Calibri</vt:lpstr>
      <vt:lpstr>Times New Roman</vt:lpstr>
      <vt:lpstr>Сотрудничество</vt:lpstr>
      <vt:lpstr>Сотрудничество</vt:lpstr>
      <vt:lpstr>Worksheet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Творческая мастерская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Воспитателя группы                         Чекараевой Риммы Николаевны</dc:title>
  <dc:creator>1</dc:creator>
  <cp:lastModifiedBy>Admin</cp:lastModifiedBy>
  <cp:revision>146</cp:revision>
  <dcterms:created xsi:type="dcterms:W3CDTF">2014-01-26T08:11:06Z</dcterms:created>
  <dcterms:modified xsi:type="dcterms:W3CDTF">2014-02-23T16:30:25Z</dcterms:modified>
</cp:coreProperties>
</file>